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4" r:id="rId3"/>
    <p:sldId id="273" r:id="rId4"/>
    <p:sldId id="267" r:id="rId5"/>
    <p:sldId id="271" r:id="rId6"/>
    <p:sldId id="268" r:id="rId7"/>
    <p:sldId id="266" r:id="rId8"/>
    <p:sldId id="274" r:id="rId9"/>
    <p:sldId id="272" r:id="rId10"/>
    <p:sldId id="270" r:id="rId11"/>
    <p:sldId id="262" r:id="rId12"/>
    <p:sldId id="263" r:id="rId13"/>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6B405BB-2CA4-4C29-82FD-31DE3ACE519A}">
          <p14:sldIdLst>
            <p14:sldId id="256"/>
            <p14:sldId id="264"/>
            <p14:sldId id="273"/>
            <p14:sldId id="267"/>
            <p14:sldId id="271"/>
            <p14:sldId id="268"/>
            <p14:sldId id="266"/>
            <p14:sldId id="274"/>
            <p14:sldId id="272"/>
            <p14:sldId id="270"/>
          </p14:sldIdLst>
        </p14:section>
        <p14:section name="Mögliche Abschlussdiskussion" id="{E1335733-BC7F-4031-80BA-6618F4C238A6}">
          <p14:sldIdLst>
            <p14:sldId id="262"/>
            <p14:sldId id="263"/>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ka Wiesmeier" initials="VW" lastIdx="1" clrIdx="0">
    <p:extLst>
      <p:ext uri="{19B8F6BF-5375-455C-9EA6-DF929625EA0E}">
        <p15:presenceInfo xmlns:p15="http://schemas.microsoft.com/office/powerpoint/2012/main" userId="643476a82b22a40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60" y="46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Die folgende Unterrichtseinheit ist für den englischsprachigen Unterricht geeignet.</a:t>
            </a:r>
            <a:endParaRPr dirty="0"/>
          </a:p>
        </p:txBody>
      </p:sp>
      <p:sp>
        <p:nvSpPr>
          <p:cNvPr id="4" name="Slide Number Placeholder 3"/>
          <p:cNvSpPr>
            <a:spLocks noGrp="1"/>
          </p:cNvSpPr>
          <p:nvPr>
            <p:ph type="sldNum" sz="quarter" idx="10"/>
          </p:nvPr>
        </p:nvSpPr>
        <p:spPr bwMode="auto"/>
        <p:txBody>
          <a:bodyPr/>
          <a:lstStyle/>
          <a:p>
            <a:pPr>
              <a:defRPr/>
            </a:pPr>
            <a:fld id="{E949DD93-712D-4E04-887A-10E78F0D5572}"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https://media.tagesschau.de/video/2024/0911/TV-20240911-1639-5800.webl.h264.mp4 - Das Video kann auch bei der Tagesschau heruntergeladen werden. Zum Einstieg zeigt die Lehrkraft das Video von Beginn bis Min. 1:19. </a:t>
            </a:r>
          </a:p>
          <a:p>
            <a:pPr>
              <a:defRPr/>
            </a:pPr>
            <a:endParaRPr lang="de-DE" dirty="0"/>
          </a:p>
          <a:p>
            <a:pPr>
              <a:defRPr/>
            </a:pPr>
            <a:r>
              <a:rPr lang="de-DE" dirty="0"/>
              <a:t>LV: Der US-Wahlkampf läuft auf Hochtouren. Am 5. November wählt Amerika seine neue Präsidenten/seinen neuen </a:t>
            </a:r>
            <a:r>
              <a:rPr lang="de-DE" dirty="0" err="1"/>
              <a:t>Präsdenten</a:t>
            </a:r>
            <a:r>
              <a:rPr lang="de-DE" dirty="0"/>
              <a:t>. Und beide Kandidaten schenken sich nichts und liegen aktuell Kopf an Kopf. Daher wollen wir uns heute mit den beiden Kandidaten für das Präsidentschaftsamt, mit </a:t>
            </a:r>
            <a:r>
              <a:rPr lang="de-DE" dirty="0" err="1"/>
              <a:t>Kamala</a:t>
            </a:r>
            <a:r>
              <a:rPr lang="de-DE" dirty="0"/>
              <a:t> Harris und Donald Trump und ihren Wahlkampfthemen beschäftigen, um miteinander über die folgende Frage in eine Podiumsdiskussion zu gehen. (</a:t>
            </a:r>
            <a:r>
              <a:rPr lang="de-DE" dirty="0">
                <a:sym typeface="Wingdings" panose="05000000000000000000" pitchFamily="2" charset="2"/>
              </a:rPr>
              <a:t> Folie 3)</a:t>
            </a:r>
            <a:endParaRPr lang="de-DE" dirty="0"/>
          </a:p>
        </p:txBody>
      </p:sp>
      <p:sp>
        <p:nvSpPr>
          <p:cNvPr id="4" name="Slide Number Placeholder 3"/>
          <p:cNvSpPr>
            <a:spLocks noGrp="1"/>
          </p:cNvSpPr>
          <p:nvPr>
            <p:ph type="sldNum" sz="quarter" idx="10"/>
          </p:nvPr>
        </p:nvSpPr>
        <p:spPr bwMode="auto"/>
        <p:txBody>
          <a:bodyPr/>
          <a:lstStyle/>
          <a:p>
            <a:pPr>
              <a:defRPr/>
            </a:pPr>
            <a:fld id="{E949DD93-712D-4E04-887A-10E78F0D5572}" type="slidenum">
              <a:rPr/>
              <a:t>2</a:t>
            </a:fld>
            <a:endParaRPr/>
          </a:p>
        </p:txBody>
      </p:sp>
    </p:spTree>
    <p:extLst>
      <p:ext uri="{BB962C8B-B14F-4D97-AF65-F5344CB8AC3E}">
        <p14:creationId xmlns:p14="http://schemas.microsoft.com/office/powerpoint/2010/main" val="335400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An dieser Stelle sollten zwei Moderatoren in der Klasse bestimmt werden.</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72450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Abschließend kann mit Blick auf die US-Wahl noch diskutiert werden, wer aus der Sicht der Schülerinnen und Schüler das Rennen um das Präsidentschaftsamt gewinnen könnte.</a:t>
            </a:r>
            <a:endParaRPr dirty="0"/>
          </a:p>
        </p:txBody>
      </p:sp>
      <p:sp>
        <p:nvSpPr>
          <p:cNvPr id="4" name="Slide Number Placeholder 3"/>
          <p:cNvSpPr>
            <a:spLocks noGrp="1"/>
          </p:cNvSpPr>
          <p:nvPr>
            <p:ph type="sldNum" sz="quarter" idx="10"/>
          </p:nvPr>
        </p:nvSpPr>
        <p:spPr bwMode="auto"/>
        <p:txBody>
          <a:bodyPr/>
          <a:lstStyle/>
          <a:p>
            <a:pPr>
              <a:defRPr/>
            </a:pPr>
            <a:fld id="{41FC6E29-DCB5-56BA-7E76-15E0A2370686}" type="slidenum">
              <a:rPr/>
              <a:t>11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F952452-8CA8-A2B6-9AF1-BAE0BCD1AB46}" type="slidenum">
              <a:rP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Vertikaler Textplatzhalt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Mastertitelformat bearbeiten</a:t>
            </a:r>
            <a:endParaRP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
        <p:nvSpPr>
          <p:cNvPr id="4" name="Datumsplatzhalter 3"/>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pic>
        <p:nvPicPr>
          <p:cNvPr id="5" name="Picture 2"/>
          <p:cNvPicPr>
            <a:picLocks noChangeAspect="1" noChangeArrowheads="1"/>
          </p:cNvPicPr>
          <p:nvPr userDrawn="1"/>
        </p:nvPicPr>
        <p:blipFill>
          <a:blip r:embed="rId2"/>
          <a:stretch/>
        </p:blipFill>
        <p:spPr bwMode="auto">
          <a:xfrm>
            <a:off x="379626" y="136687"/>
            <a:ext cx="762984" cy="523189"/>
          </a:xfrm>
          <a:prstGeom prst="rect">
            <a:avLst/>
          </a:prstGeom>
          <a:noFill/>
        </p:spPr>
      </p:pic>
      <p:grpSp>
        <p:nvGrpSpPr>
          <p:cNvPr id="10" name="Gruppieren 9"/>
          <p:cNvGrpSpPr/>
          <p:nvPr userDrawn="1"/>
        </p:nvGrpSpPr>
        <p:grpSpPr bwMode="auto">
          <a:xfrm>
            <a:off x="125967" y="6046688"/>
            <a:ext cx="12380290" cy="1052733"/>
            <a:chOff x="125967" y="6046688"/>
            <a:chExt cx="12380290" cy="1052733"/>
          </a:xfrm>
        </p:grpSpPr>
        <p:pic>
          <p:nvPicPr>
            <p:cNvPr id="11" name="Grafik 10" descr="Ein Pinselstrich"/>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3596298" y="6072176"/>
              <a:ext cx="5580963" cy="1027245"/>
            </a:xfrm>
            <a:prstGeom prst="rect">
              <a:avLst/>
            </a:prstGeom>
          </p:spPr>
        </p:pic>
        <p:sp>
          <p:nvSpPr>
            <p:cNvPr id="12" name="Date Placeholder 3"/>
            <p:cNvSpPr txBox="1"/>
            <p:nvPr/>
          </p:nvSpPr>
          <p:spPr bwMode="auto">
            <a:xfrm>
              <a:off x="9768894" y="6314492"/>
              <a:ext cx="2737363" cy="365125"/>
            </a:xfrm>
            <a:prstGeom prst="rect">
              <a:avLst/>
            </a:prstGeom>
            <a:grpFill/>
          </p:spPr>
          <p:txBody>
            <a:bodyPr vert="horz" lIns="91440" tIns="45720" rIns="91440" bIns="45720" rtlCol="0" anchor="ctr"/>
            <a:lstStyle>
              <a:defPPr>
                <a:defRPr lang="en-US"/>
              </a:defPPr>
              <a:lvl1pPr marL="0" algn="l" defTabSz="457200">
                <a:defRPr sz="12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1100" b="0">
                  <a:solidFill>
                    <a:schemeClr val="accent1">
                      <a:lumMod val="75000"/>
                    </a:schemeClr>
                  </a:solidFill>
                  <a:latin typeface="Arial"/>
                  <a:cs typeface="Arial"/>
                </a:rPr>
                <a:t>Arbeitskreis Politische Bildung </a:t>
              </a:r>
              <a:endParaRPr/>
            </a:p>
          </p:txBody>
        </p:sp>
        <p:sp>
          <p:nvSpPr>
            <p:cNvPr id="13" name="Slide Number Placeholder 5"/>
            <p:cNvSpPr txBox="1"/>
            <p:nvPr/>
          </p:nvSpPr>
          <p:spPr bwMode="auto">
            <a:xfrm>
              <a:off x="3549164" y="6399870"/>
              <a:ext cx="4275667" cy="365125"/>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1100" b="0">
                  <a:solidFill>
                    <a:schemeClr val="bg1"/>
                  </a:solidFill>
                  <a:latin typeface="Arial"/>
                  <a:ea typeface="Calibri"/>
                  <a:cs typeface="Arial"/>
                </a:rPr>
                <a:t>www.politischebildung.schule.bayern.de</a:t>
              </a:r>
              <a:endParaRPr/>
            </a:p>
          </p:txBody>
        </p:sp>
        <p:pic>
          <p:nvPicPr>
            <p:cNvPr id="14" name="Grafik 13" descr="Ein Pinselstrich"/>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25967" y="6046688"/>
              <a:ext cx="3912633" cy="902125"/>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Mastertitelformat bearbeiten</a:t>
            </a:r>
            <a:endParaRP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18E69F4A-0E2A-4C84-B3D9-B935C3636952}" type="datetimeFigureOut">
              <a:rPr lang="de-DE"/>
              <a:t>21.10.2024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263BE7C4-ADCD-4936-9C91-F9D322024154}"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8E69F4A-0E2A-4C84-B3D9-B935C3636952}" type="datetimeFigureOut">
              <a:rPr lang="de-DE"/>
              <a:t>21.10.2024</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3BE7C4-ADCD-4936-9C91-F9D322024154}"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media.tagesschau.de/video/2024/0911/TV-20240911-1639-5800.webl.h264.mp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Grafik 10"/>
          <p:cNvPicPr/>
          <p:nvPr/>
        </p:nvPicPr>
        <p:blipFill>
          <a:blip r:embed="rId3"/>
          <a:srcRect b="47490"/>
          <a:stretch/>
        </p:blipFill>
        <p:spPr bwMode="auto">
          <a:xfrm>
            <a:off x="627715" y="961484"/>
            <a:ext cx="11259964" cy="3946944"/>
          </a:xfrm>
          <a:prstGeom prst="rect">
            <a:avLst/>
          </a:prstGeom>
          <a:ln>
            <a:noFill/>
          </a:ln>
        </p:spPr>
      </p:pic>
      <p:sp>
        <p:nvSpPr>
          <p:cNvPr id="2" name="Textfeld 1"/>
          <p:cNvSpPr txBox="1"/>
          <p:nvPr/>
        </p:nvSpPr>
        <p:spPr bwMode="auto">
          <a:xfrm>
            <a:off x="715992" y="5031539"/>
            <a:ext cx="7444597" cy="584775"/>
          </a:xfrm>
          <a:prstGeom prst="rect">
            <a:avLst/>
          </a:prstGeom>
          <a:noFill/>
        </p:spPr>
        <p:txBody>
          <a:bodyPr wrap="square" rtlCol="0">
            <a:spAutoFit/>
          </a:bodyPr>
          <a:lstStyle/>
          <a:p>
            <a:pPr>
              <a:defRPr/>
            </a:pPr>
            <a:r>
              <a:rPr lang="de-DE" sz="3200" dirty="0" err="1">
                <a:solidFill>
                  <a:schemeClr val="accent5">
                    <a:lumMod val="75000"/>
                  </a:schemeClr>
                </a:solidFill>
                <a:latin typeface="Arial"/>
                <a:cs typeface="Arial"/>
              </a:rPr>
              <a:t>Election</a:t>
            </a:r>
            <a:r>
              <a:rPr lang="de-DE" sz="3200" dirty="0">
                <a:solidFill>
                  <a:schemeClr val="accent5">
                    <a:lumMod val="75000"/>
                  </a:schemeClr>
                </a:solidFill>
                <a:latin typeface="Arial"/>
                <a:cs typeface="Arial"/>
              </a:rPr>
              <a:t> 2024 – a </a:t>
            </a:r>
            <a:r>
              <a:rPr lang="de-DE" sz="3200" dirty="0" err="1">
                <a:solidFill>
                  <a:schemeClr val="accent5">
                    <a:lumMod val="75000"/>
                  </a:schemeClr>
                </a:solidFill>
                <a:latin typeface="Arial"/>
                <a:cs typeface="Arial"/>
              </a:rPr>
              <a:t>penal</a:t>
            </a:r>
            <a:r>
              <a:rPr lang="de-DE" sz="3200" dirty="0">
                <a:solidFill>
                  <a:schemeClr val="accent5">
                    <a:lumMod val="75000"/>
                  </a:schemeClr>
                </a:solidFill>
                <a:latin typeface="Arial"/>
                <a:cs typeface="Arial"/>
              </a:rPr>
              <a:t> </a:t>
            </a:r>
            <a:r>
              <a:rPr lang="de-DE" sz="3200" dirty="0" err="1">
                <a:solidFill>
                  <a:schemeClr val="accent5">
                    <a:lumMod val="75000"/>
                  </a:schemeClr>
                </a:solidFill>
                <a:latin typeface="Arial"/>
                <a:cs typeface="Arial"/>
              </a:rPr>
              <a:t>discussion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FE84E07-F7B3-4F98-AE42-01B79CF04E9D}"/>
              </a:ext>
            </a:extLst>
          </p:cNvPr>
          <p:cNvSpPr txBox="1"/>
          <p:nvPr/>
        </p:nvSpPr>
        <p:spPr>
          <a:xfrm>
            <a:off x="1219200" y="2562578"/>
            <a:ext cx="9606844" cy="584775"/>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Wer konnte mehr überzeugen?</a:t>
            </a:r>
          </a:p>
        </p:txBody>
      </p:sp>
    </p:spTree>
    <p:extLst>
      <p:ext uri="{BB962C8B-B14F-4D97-AF65-F5344CB8AC3E}">
        <p14:creationId xmlns:p14="http://schemas.microsoft.com/office/powerpoint/2010/main" val="410106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Grafik 2"/>
          <p:cNvPicPr>
            <a:picLocks noChangeAspect="1"/>
          </p:cNvPicPr>
          <p:nvPr/>
        </p:nvPicPr>
        <p:blipFill>
          <a:blip r:embed="rId3"/>
          <a:stretch/>
        </p:blipFill>
        <p:spPr bwMode="auto">
          <a:xfrm>
            <a:off x="1550233" y="758700"/>
            <a:ext cx="3188400" cy="4253567"/>
          </a:xfrm>
          <a:prstGeom prst="rect">
            <a:avLst/>
          </a:prstGeom>
        </p:spPr>
      </p:pic>
      <p:sp>
        <p:nvSpPr>
          <p:cNvPr id="4" name="Textfeld 3"/>
          <p:cNvSpPr txBox="1"/>
          <p:nvPr/>
        </p:nvSpPr>
        <p:spPr bwMode="auto">
          <a:xfrm>
            <a:off x="1550233" y="5190451"/>
            <a:ext cx="5382883" cy="646331"/>
          </a:xfrm>
          <a:prstGeom prst="rect">
            <a:avLst/>
          </a:prstGeom>
          <a:noFill/>
        </p:spPr>
        <p:txBody>
          <a:bodyPr wrap="square" rtlCol="0">
            <a:spAutoFit/>
          </a:bodyPr>
          <a:lstStyle/>
          <a:p>
            <a:pPr>
              <a:defRPr/>
            </a:pPr>
            <a:r>
              <a:rPr lang="de-DE" dirty="0" err="1">
                <a:latin typeface="Arial"/>
                <a:ea typeface="Microsoft YaHei"/>
                <a:cs typeface="Arial"/>
              </a:rPr>
              <a:t>Kamala</a:t>
            </a:r>
            <a:r>
              <a:rPr lang="de-DE" dirty="0">
                <a:latin typeface="Arial"/>
                <a:ea typeface="Microsoft YaHei"/>
                <a:cs typeface="Arial"/>
              </a:rPr>
              <a:t> Harris, </a:t>
            </a:r>
          </a:p>
          <a:p>
            <a:pPr>
              <a:defRPr/>
            </a:pPr>
            <a:r>
              <a:rPr lang="de-DE" dirty="0">
                <a:latin typeface="Arial"/>
                <a:ea typeface="Microsoft YaHei"/>
                <a:cs typeface="Arial"/>
              </a:rPr>
              <a:t>Democratic </a:t>
            </a:r>
            <a:r>
              <a:rPr lang="de-DE" dirty="0" err="1">
                <a:latin typeface="Arial"/>
                <a:ea typeface="Microsoft YaHei"/>
                <a:cs typeface="Arial"/>
              </a:rPr>
              <a:t>presidential</a:t>
            </a:r>
            <a:r>
              <a:rPr lang="de-DE" dirty="0">
                <a:latin typeface="Arial"/>
                <a:ea typeface="Microsoft YaHei"/>
                <a:cs typeface="Arial"/>
              </a:rPr>
              <a:t> </a:t>
            </a:r>
            <a:r>
              <a:rPr lang="de-DE" dirty="0" err="1">
                <a:latin typeface="Arial"/>
                <a:ea typeface="Microsoft YaHei"/>
                <a:cs typeface="Arial"/>
              </a:rPr>
              <a:t>candidate</a:t>
            </a:r>
            <a:endParaRPr lang="de-DE" dirty="0">
              <a:latin typeface="Arial"/>
              <a:ea typeface="Microsoft YaHei"/>
              <a:cs typeface="Arial"/>
            </a:endParaRPr>
          </a:p>
        </p:txBody>
      </p:sp>
      <p:pic>
        <p:nvPicPr>
          <p:cNvPr id="5" name="Grafik 4">
            <a:extLst>
              <a:ext uri="{FF2B5EF4-FFF2-40B4-BE49-F238E27FC236}">
                <a16:creationId xmlns:a16="http://schemas.microsoft.com/office/drawing/2014/main" id="{2FC05315-9AA2-4590-A0E5-5CD55D8B87AA}"/>
              </a:ext>
            </a:extLst>
          </p:cNvPr>
          <p:cNvPicPr>
            <a:picLocks noChangeAspect="1"/>
          </p:cNvPicPr>
          <p:nvPr/>
        </p:nvPicPr>
        <p:blipFill>
          <a:blip r:embed="rId4"/>
          <a:stretch/>
        </p:blipFill>
        <p:spPr bwMode="auto">
          <a:xfrm>
            <a:off x="6684966" y="758700"/>
            <a:ext cx="3358823" cy="4253567"/>
          </a:xfrm>
          <a:prstGeom prst="rect">
            <a:avLst/>
          </a:prstGeom>
        </p:spPr>
      </p:pic>
      <p:sp>
        <p:nvSpPr>
          <p:cNvPr id="7" name="Textfeld 6">
            <a:extLst>
              <a:ext uri="{FF2B5EF4-FFF2-40B4-BE49-F238E27FC236}">
                <a16:creationId xmlns:a16="http://schemas.microsoft.com/office/drawing/2014/main" id="{E883F359-FE22-4C5F-8534-7F6399C20847}"/>
              </a:ext>
            </a:extLst>
          </p:cNvPr>
          <p:cNvSpPr txBox="1"/>
          <p:nvPr/>
        </p:nvSpPr>
        <p:spPr bwMode="auto">
          <a:xfrm>
            <a:off x="6684966" y="5190450"/>
            <a:ext cx="5382883" cy="646331"/>
          </a:xfrm>
          <a:prstGeom prst="rect">
            <a:avLst/>
          </a:prstGeom>
          <a:noFill/>
        </p:spPr>
        <p:txBody>
          <a:bodyPr wrap="square" rtlCol="0">
            <a:spAutoFit/>
          </a:bodyPr>
          <a:lstStyle/>
          <a:p>
            <a:pPr>
              <a:defRPr/>
            </a:pPr>
            <a:r>
              <a:rPr lang="de-DE" dirty="0">
                <a:latin typeface="Arial"/>
                <a:ea typeface="Microsoft YaHei"/>
                <a:cs typeface="Arial"/>
              </a:rPr>
              <a:t>Donald Trump, </a:t>
            </a:r>
          </a:p>
          <a:p>
            <a:pPr>
              <a:defRPr/>
            </a:pPr>
            <a:r>
              <a:rPr lang="de-DE" dirty="0" err="1">
                <a:latin typeface="Arial"/>
                <a:ea typeface="Microsoft YaHei"/>
                <a:cs typeface="Arial"/>
              </a:rPr>
              <a:t>Republican</a:t>
            </a:r>
            <a:r>
              <a:rPr lang="de-DE" dirty="0">
                <a:latin typeface="Arial"/>
                <a:ea typeface="Microsoft YaHei"/>
                <a:cs typeface="Arial"/>
              </a:rPr>
              <a:t> </a:t>
            </a:r>
            <a:r>
              <a:rPr lang="de-DE" dirty="0" err="1">
                <a:latin typeface="Arial"/>
                <a:ea typeface="Microsoft YaHei"/>
                <a:cs typeface="Arial"/>
              </a:rPr>
              <a:t>presidential</a:t>
            </a:r>
            <a:r>
              <a:rPr lang="de-DE" dirty="0">
                <a:latin typeface="Arial"/>
                <a:ea typeface="Microsoft YaHei"/>
                <a:cs typeface="Arial"/>
              </a:rPr>
              <a:t> </a:t>
            </a:r>
            <a:r>
              <a:rPr lang="de-DE" dirty="0" err="1">
                <a:latin typeface="Arial"/>
                <a:ea typeface="Microsoft YaHei"/>
                <a:cs typeface="Arial"/>
              </a:rPr>
              <a:t>candidate</a:t>
            </a:r>
            <a:endParaRPr lang="de-DE" dirty="0">
              <a:latin typeface="Arial"/>
              <a:ea typeface="Microsoft YaHei"/>
              <a:cs typeface="Arial"/>
            </a:endParaRPr>
          </a:p>
        </p:txBody>
      </p:sp>
      <p:pic>
        <p:nvPicPr>
          <p:cNvPr id="8" name="Grafik 7">
            <a:extLst>
              <a:ext uri="{FF2B5EF4-FFF2-40B4-BE49-F238E27FC236}">
                <a16:creationId xmlns:a16="http://schemas.microsoft.com/office/drawing/2014/main" id="{0A9B03D2-0EAC-459B-A3D7-F5E9E4C6AF95}"/>
              </a:ext>
            </a:extLst>
          </p:cNvPr>
          <p:cNvPicPr>
            <a:picLocks noChangeAspect="1"/>
          </p:cNvPicPr>
          <p:nvPr/>
        </p:nvPicPr>
        <p:blipFill>
          <a:blip r:embed="rId5"/>
          <a:stretch/>
        </p:blipFill>
        <p:spPr bwMode="auto">
          <a:xfrm>
            <a:off x="4578740" y="2553739"/>
            <a:ext cx="2458528" cy="2458528"/>
          </a:xfrm>
          <a:prstGeom prst="rect">
            <a:avLst/>
          </a:prstGeom>
        </p:spPr>
      </p:pic>
      <p:sp>
        <p:nvSpPr>
          <p:cNvPr id="2" name="Textfeld 1">
            <a:extLst>
              <a:ext uri="{FF2B5EF4-FFF2-40B4-BE49-F238E27FC236}">
                <a16:creationId xmlns:a16="http://schemas.microsoft.com/office/drawing/2014/main" id="{43D4C898-37C5-4893-B304-07366EC1A4AD}"/>
              </a:ext>
            </a:extLst>
          </p:cNvPr>
          <p:cNvSpPr txBox="1"/>
          <p:nvPr/>
        </p:nvSpPr>
        <p:spPr>
          <a:xfrm>
            <a:off x="5507035" y="3296356"/>
            <a:ext cx="588965" cy="707886"/>
          </a:xfrm>
          <a:prstGeom prst="rect">
            <a:avLst/>
          </a:prstGeom>
          <a:noFill/>
        </p:spPr>
        <p:txBody>
          <a:bodyPr wrap="square" rtlCol="0">
            <a:spAutoFit/>
          </a:bodyPr>
          <a:lstStyle/>
          <a:p>
            <a:r>
              <a:rPr lang="de-DE" sz="4000" dirty="0">
                <a:latin typeface="Arial" panose="020B0604020202020204" pitchFamily="34" charset="0"/>
                <a:cs typeface="Arial" panose="020B0604020202020204" pitchFamily="3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943897" y="1032388"/>
            <a:ext cx="9409471" cy="369332"/>
          </a:xfrm>
          <a:prstGeom prst="rect">
            <a:avLst/>
          </a:prstGeom>
          <a:noFill/>
        </p:spPr>
        <p:txBody>
          <a:bodyPr wrap="square" rtlCol="0">
            <a:spAutoFit/>
          </a:bodyPr>
          <a:lstStyle/>
          <a:p>
            <a:pPr>
              <a:defRPr/>
            </a:pPr>
            <a:r>
              <a:rPr lang="de-DE">
                <a:latin typeface="Arial"/>
                <a:cs typeface="Arial"/>
              </a:rPr>
              <a:t>Bildnachweis</a:t>
            </a:r>
            <a:endParaRPr/>
          </a:p>
        </p:txBody>
      </p:sp>
      <p:sp>
        <p:nvSpPr>
          <p:cNvPr id="3" name="Textfeld 2"/>
          <p:cNvSpPr txBox="1"/>
          <p:nvPr/>
        </p:nvSpPr>
        <p:spPr bwMode="auto">
          <a:xfrm>
            <a:off x="943897" y="1509253"/>
            <a:ext cx="9409471" cy="738664"/>
          </a:xfrm>
          <a:prstGeom prst="rect">
            <a:avLst/>
          </a:prstGeom>
          <a:noFill/>
        </p:spPr>
        <p:txBody>
          <a:bodyPr wrap="square" rtlCol="0">
            <a:spAutoFit/>
          </a:bodyPr>
          <a:lstStyle/>
          <a:p>
            <a:pPr>
              <a:defRPr/>
            </a:pPr>
            <a:r>
              <a:rPr lang="de-DE" sz="1400" dirty="0">
                <a:latin typeface="Arial"/>
                <a:cs typeface="Arial"/>
              </a:rPr>
              <a:t>Folie 1 Element5Digital on </a:t>
            </a:r>
            <a:r>
              <a:rPr lang="de-DE" sz="1400" dirty="0" err="1">
                <a:latin typeface="Arial"/>
                <a:cs typeface="Arial"/>
              </a:rPr>
              <a:t>Unsplash</a:t>
            </a:r>
            <a:endParaRPr lang="de-DE" sz="1400" dirty="0">
              <a:latin typeface="Arial"/>
              <a:cs typeface="Arial"/>
            </a:endParaRPr>
          </a:p>
          <a:p>
            <a:pPr>
              <a:defRPr/>
            </a:pPr>
            <a:r>
              <a:rPr lang="de-DE" sz="1400" dirty="0">
                <a:latin typeface="Arial"/>
                <a:cs typeface="Arial"/>
              </a:rPr>
              <a:t>Folie 3 Donald Trump, White House – Public </a:t>
            </a:r>
            <a:r>
              <a:rPr lang="de-DE" sz="1400" dirty="0" err="1">
                <a:latin typeface="Arial"/>
                <a:cs typeface="Arial"/>
              </a:rPr>
              <a:t>domain</a:t>
            </a:r>
            <a:r>
              <a:rPr lang="de-DE" sz="1400" dirty="0">
                <a:latin typeface="Arial"/>
              </a:rPr>
              <a:t>, </a:t>
            </a:r>
            <a:r>
              <a:rPr lang="de-DE" sz="1400" dirty="0" err="1">
                <a:latin typeface="Arial"/>
              </a:rPr>
              <a:t>Kamala</a:t>
            </a:r>
            <a:r>
              <a:rPr lang="de-DE" sz="1400" dirty="0">
                <a:latin typeface="Arial"/>
              </a:rPr>
              <a:t> Harris, White House – Public </a:t>
            </a:r>
            <a:r>
              <a:rPr lang="de-DE" sz="1400" dirty="0" err="1">
                <a:latin typeface="Arial"/>
              </a:rPr>
              <a:t>domain</a:t>
            </a:r>
            <a:endParaRPr lang="de-DE" sz="1400" dirty="0">
              <a:latin typeface="Arial"/>
            </a:endParaRPr>
          </a:p>
          <a:p>
            <a:pPr>
              <a:defRPr/>
            </a:pPr>
            <a:r>
              <a:rPr lang="de-DE" sz="1400" dirty="0">
                <a:latin typeface="Arial"/>
                <a:cs typeface="Arial"/>
              </a:rPr>
              <a:t>Folie 8 David </a:t>
            </a:r>
            <a:r>
              <a:rPr lang="de-DE" sz="1400" dirty="0" err="1">
                <a:latin typeface="Arial"/>
                <a:cs typeface="Arial"/>
              </a:rPr>
              <a:t>Guliciuc</a:t>
            </a:r>
            <a:r>
              <a:rPr lang="de-DE" sz="1400" dirty="0">
                <a:latin typeface="Arial"/>
                <a:cs typeface="Arial"/>
              </a:rPr>
              <a:t> via Unsplash.com,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a:extLst>
              <a:ext uri="{FF2B5EF4-FFF2-40B4-BE49-F238E27FC236}">
                <a16:creationId xmlns:a16="http://schemas.microsoft.com/office/drawing/2014/main" id="{444C899B-1495-4078-A8C2-F99CCB6C1D76}"/>
              </a:ext>
            </a:extLst>
          </p:cNvPr>
          <p:cNvSpPr txBox="1"/>
          <p:nvPr/>
        </p:nvSpPr>
        <p:spPr>
          <a:xfrm>
            <a:off x="1041986" y="5834092"/>
            <a:ext cx="598311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Bis Min. 1:19</a:t>
            </a:r>
          </a:p>
        </p:txBody>
      </p:sp>
      <p:pic>
        <p:nvPicPr>
          <p:cNvPr id="5" name="Grafik 4">
            <a:hlinkClick r:id="rId3"/>
            <a:extLst>
              <a:ext uri="{FF2B5EF4-FFF2-40B4-BE49-F238E27FC236}">
                <a16:creationId xmlns:a16="http://schemas.microsoft.com/office/drawing/2014/main" id="{C0295608-B8A9-409E-AB41-C05C8A6DC53F}"/>
              </a:ext>
            </a:extLst>
          </p:cNvPr>
          <p:cNvPicPr>
            <a:picLocks noChangeAspect="1"/>
          </p:cNvPicPr>
          <p:nvPr/>
        </p:nvPicPr>
        <p:blipFill>
          <a:blip r:embed="rId4"/>
          <a:srcRect t="11737" r="192" b="17867"/>
          <a:stretch/>
        </p:blipFill>
        <p:spPr bwMode="auto">
          <a:xfrm>
            <a:off x="1041986" y="839242"/>
            <a:ext cx="10267188" cy="4827780"/>
          </a:xfrm>
          <a:prstGeom prst="rect">
            <a:avLst/>
          </a:prstGeom>
        </p:spPr>
      </p:pic>
    </p:spTree>
    <p:extLst>
      <p:ext uri="{BB962C8B-B14F-4D97-AF65-F5344CB8AC3E}">
        <p14:creationId xmlns:p14="http://schemas.microsoft.com/office/powerpoint/2010/main" val="40837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31D70BB-8A20-4E45-BE71-02E4D6309280}"/>
              </a:ext>
            </a:extLst>
          </p:cNvPr>
          <p:cNvPicPr>
            <a:picLocks noChangeAspect="1"/>
          </p:cNvPicPr>
          <p:nvPr/>
        </p:nvPicPr>
        <p:blipFill rotWithShape="1">
          <a:blip r:embed="rId2"/>
          <a:srcRect t="8319"/>
          <a:stretch/>
        </p:blipFill>
        <p:spPr>
          <a:xfrm>
            <a:off x="970844" y="903111"/>
            <a:ext cx="10453511" cy="5327552"/>
          </a:xfrm>
          <a:prstGeom prst="rect">
            <a:avLst/>
          </a:prstGeom>
        </p:spPr>
      </p:pic>
      <p:sp>
        <p:nvSpPr>
          <p:cNvPr id="4" name="Textfeld 3">
            <a:extLst>
              <a:ext uri="{FF2B5EF4-FFF2-40B4-BE49-F238E27FC236}">
                <a16:creationId xmlns:a16="http://schemas.microsoft.com/office/drawing/2014/main" id="{445312AD-4DDA-4191-98F6-8A30CEC88566}"/>
              </a:ext>
            </a:extLst>
          </p:cNvPr>
          <p:cNvSpPr txBox="1"/>
          <p:nvPr/>
        </p:nvSpPr>
        <p:spPr>
          <a:xfrm>
            <a:off x="2122310" y="2720622"/>
            <a:ext cx="7450667" cy="1200329"/>
          </a:xfrm>
          <a:prstGeom prst="rect">
            <a:avLst/>
          </a:prstGeom>
          <a:noFill/>
        </p:spPr>
        <p:txBody>
          <a:bodyPr wrap="square" rtlCol="0">
            <a:spAutoFit/>
          </a:bodyPr>
          <a:lstStyle/>
          <a:p>
            <a:pPr algn="ctr"/>
            <a:r>
              <a:rPr lang="de-DE" sz="3600" b="1" dirty="0">
                <a:solidFill>
                  <a:schemeClr val="bg1"/>
                </a:solidFill>
                <a:latin typeface="Arial" panose="020B0604020202020204" pitchFamily="34" charset="0"/>
                <a:cs typeface="Arial" panose="020B0604020202020204" pitchFamily="34" charset="0"/>
              </a:rPr>
              <a:t>Die US-Wahl 2024 – </a:t>
            </a:r>
          </a:p>
          <a:p>
            <a:pPr algn="ctr"/>
            <a:r>
              <a:rPr lang="de-DE" sz="3600" b="1" dirty="0">
                <a:solidFill>
                  <a:schemeClr val="bg1"/>
                </a:solidFill>
                <a:latin typeface="Arial" panose="020B0604020202020204" pitchFamily="34" charset="0"/>
                <a:cs typeface="Arial" panose="020B0604020202020204" pitchFamily="34" charset="0"/>
              </a:rPr>
              <a:t>Wer zieht ein ins Weiße Haus?</a:t>
            </a:r>
          </a:p>
        </p:txBody>
      </p:sp>
    </p:spTree>
    <p:extLst>
      <p:ext uri="{BB962C8B-B14F-4D97-AF65-F5344CB8AC3E}">
        <p14:creationId xmlns:p14="http://schemas.microsoft.com/office/powerpoint/2010/main" val="711449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7E046A-508D-476F-9042-F68655E6748E}"/>
              </a:ext>
            </a:extLst>
          </p:cNvPr>
          <p:cNvPicPr>
            <a:picLocks noChangeAspect="1"/>
          </p:cNvPicPr>
          <p:nvPr/>
        </p:nvPicPr>
        <p:blipFill>
          <a:blip r:embed="rId2"/>
          <a:stretch/>
        </p:blipFill>
        <p:spPr bwMode="auto">
          <a:xfrm>
            <a:off x="1550233" y="758700"/>
            <a:ext cx="3188400" cy="4253567"/>
          </a:xfrm>
          <a:prstGeom prst="rect">
            <a:avLst/>
          </a:prstGeom>
        </p:spPr>
      </p:pic>
      <p:pic>
        <p:nvPicPr>
          <p:cNvPr id="4" name="Grafik 3">
            <a:extLst>
              <a:ext uri="{FF2B5EF4-FFF2-40B4-BE49-F238E27FC236}">
                <a16:creationId xmlns:a16="http://schemas.microsoft.com/office/drawing/2014/main" id="{D5791CE6-90CF-46D8-9A50-750B94E9977A}"/>
              </a:ext>
            </a:extLst>
          </p:cNvPr>
          <p:cNvPicPr>
            <a:picLocks noChangeAspect="1"/>
          </p:cNvPicPr>
          <p:nvPr/>
        </p:nvPicPr>
        <p:blipFill>
          <a:blip r:embed="rId3"/>
          <a:stretch/>
        </p:blipFill>
        <p:spPr bwMode="auto">
          <a:xfrm>
            <a:off x="6684966" y="758700"/>
            <a:ext cx="3358823" cy="4253567"/>
          </a:xfrm>
          <a:prstGeom prst="rect">
            <a:avLst/>
          </a:prstGeom>
        </p:spPr>
      </p:pic>
      <p:sp>
        <p:nvSpPr>
          <p:cNvPr id="5" name="Textfeld 4">
            <a:extLst>
              <a:ext uri="{FF2B5EF4-FFF2-40B4-BE49-F238E27FC236}">
                <a16:creationId xmlns:a16="http://schemas.microsoft.com/office/drawing/2014/main" id="{010D0369-05D3-49B0-B027-B8771D586D96}"/>
              </a:ext>
            </a:extLst>
          </p:cNvPr>
          <p:cNvSpPr txBox="1"/>
          <p:nvPr/>
        </p:nvSpPr>
        <p:spPr>
          <a:xfrm>
            <a:off x="1264356" y="5204178"/>
            <a:ext cx="8929511"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Bildet zunächst zwei gleich große Gruppen!</a:t>
            </a:r>
          </a:p>
        </p:txBody>
      </p:sp>
      <p:sp>
        <p:nvSpPr>
          <p:cNvPr id="6" name="Textfeld 5">
            <a:extLst>
              <a:ext uri="{FF2B5EF4-FFF2-40B4-BE49-F238E27FC236}">
                <a16:creationId xmlns:a16="http://schemas.microsoft.com/office/drawing/2014/main" id="{C6006096-1E99-4B47-8FE6-6977EE90404F}"/>
              </a:ext>
            </a:extLst>
          </p:cNvPr>
          <p:cNvSpPr txBox="1"/>
          <p:nvPr/>
        </p:nvSpPr>
        <p:spPr>
          <a:xfrm>
            <a:off x="1930400" y="4481689"/>
            <a:ext cx="2517422" cy="369332"/>
          </a:xfrm>
          <a:prstGeom prst="rect">
            <a:avLst/>
          </a:prstGeom>
          <a:noFill/>
        </p:spPr>
        <p:txBody>
          <a:bodyPr wrap="square" rtlCol="0">
            <a:spAutoFit/>
          </a:bodyPr>
          <a:lstStyle/>
          <a:p>
            <a:r>
              <a:rPr lang="de-DE" b="1" dirty="0">
                <a:solidFill>
                  <a:schemeClr val="bg1"/>
                </a:solidFill>
                <a:latin typeface="Arial" panose="020B0604020202020204" pitchFamily="34" charset="0"/>
                <a:cs typeface="Arial" panose="020B0604020202020204" pitchFamily="34" charset="0"/>
              </a:rPr>
              <a:t>Gruppe 1</a:t>
            </a:r>
          </a:p>
        </p:txBody>
      </p:sp>
      <p:sp>
        <p:nvSpPr>
          <p:cNvPr id="7" name="Textfeld 6">
            <a:extLst>
              <a:ext uri="{FF2B5EF4-FFF2-40B4-BE49-F238E27FC236}">
                <a16:creationId xmlns:a16="http://schemas.microsoft.com/office/drawing/2014/main" id="{F6E96932-0C2D-4D11-9D20-AD42C76A97B9}"/>
              </a:ext>
            </a:extLst>
          </p:cNvPr>
          <p:cNvSpPr txBox="1"/>
          <p:nvPr/>
        </p:nvSpPr>
        <p:spPr>
          <a:xfrm>
            <a:off x="6970889" y="4481689"/>
            <a:ext cx="2517422" cy="369332"/>
          </a:xfrm>
          <a:prstGeom prst="rect">
            <a:avLst/>
          </a:prstGeom>
          <a:noFill/>
        </p:spPr>
        <p:txBody>
          <a:bodyPr wrap="square" rtlCol="0">
            <a:spAutoFit/>
          </a:bodyPr>
          <a:lstStyle/>
          <a:p>
            <a:r>
              <a:rPr lang="de-DE" b="1" dirty="0">
                <a:solidFill>
                  <a:schemeClr val="bg1"/>
                </a:solidFill>
                <a:latin typeface="Arial" panose="020B0604020202020204" pitchFamily="34" charset="0"/>
                <a:cs typeface="Arial" panose="020B0604020202020204" pitchFamily="34" charset="0"/>
              </a:rPr>
              <a:t>Gruppe 2</a:t>
            </a:r>
          </a:p>
        </p:txBody>
      </p:sp>
    </p:spTree>
    <p:extLst>
      <p:ext uri="{BB962C8B-B14F-4D97-AF65-F5344CB8AC3E}">
        <p14:creationId xmlns:p14="http://schemas.microsoft.com/office/powerpoint/2010/main" val="149949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01DD301-E857-471F-86C8-D3F829F79FB1}"/>
              </a:ext>
            </a:extLst>
          </p:cNvPr>
          <p:cNvPicPr>
            <a:picLocks noChangeAspect="1"/>
          </p:cNvPicPr>
          <p:nvPr/>
        </p:nvPicPr>
        <p:blipFill>
          <a:blip r:embed="rId3"/>
          <a:stretch/>
        </p:blipFill>
        <p:spPr bwMode="auto">
          <a:xfrm>
            <a:off x="782590" y="869245"/>
            <a:ext cx="1621944" cy="2163796"/>
          </a:xfrm>
          <a:prstGeom prst="rect">
            <a:avLst/>
          </a:prstGeom>
        </p:spPr>
      </p:pic>
      <p:pic>
        <p:nvPicPr>
          <p:cNvPr id="3" name="Grafik 2">
            <a:extLst>
              <a:ext uri="{FF2B5EF4-FFF2-40B4-BE49-F238E27FC236}">
                <a16:creationId xmlns:a16="http://schemas.microsoft.com/office/drawing/2014/main" id="{B4FB6405-6C53-4C62-AEF7-6E6CCEDD77B2}"/>
              </a:ext>
            </a:extLst>
          </p:cNvPr>
          <p:cNvPicPr>
            <a:picLocks noChangeAspect="1"/>
          </p:cNvPicPr>
          <p:nvPr/>
        </p:nvPicPr>
        <p:blipFill>
          <a:blip r:embed="rId4"/>
          <a:stretch/>
        </p:blipFill>
        <p:spPr bwMode="auto">
          <a:xfrm>
            <a:off x="782591" y="3296356"/>
            <a:ext cx="1622394" cy="2054577"/>
          </a:xfrm>
          <a:prstGeom prst="rect">
            <a:avLst/>
          </a:prstGeom>
        </p:spPr>
      </p:pic>
      <p:sp>
        <p:nvSpPr>
          <p:cNvPr id="4" name="Textfeld 3">
            <a:extLst>
              <a:ext uri="{FF2B5EF4-FFF2-40B4-BE49-F238E27FC236}">
                <a16:creationId xmlns:a16="http://schemas.microsoft.com/office/drawing/2014/main" id="{1A1F6B32-0380-43BC-98BC-57383FC6949D}"/>
              </a:ext>
            </a:extLst>
          </p:cNvPr>
          <p:cNvSpPr txBox="1"/>
          <p:nvPr/>
        </p:nvSpPr>
        <p:spPr>
          <a:xfrm>
            <a:off x="2810934" y="1111956"/>
            <a:ext cx="8929511" cy="3970318"/>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In der Debatte schlüpft ihr in die Rolle von </a:t>
            </a:r>
            <a:r>
              <a:rPr lang="de-DE" sz="2800" dirty="0" err="1">
                <a:latin typeface="Arial" panose="020B0604020202020204" pitchFamily="34" charset="0"/>
                <a:cs typeface="Arial" panose="020B0604020202020204" pitchFamily="34" charset="0"/>
              </a:rPr>
              <a:t>Kamala</a:t>
            </a:r>
            <a:r>
              <a:rPr lang="de-DE" sz="2800" dirty="0">
                <a:latin typeface="Arial" panose="020B0604020202020204" pitchFamily="34" charset="0"/>
                <a:cs typeface="Arial" panose="020B0604020202020204" pitchFamily="34" charset="0"/>
              </a:rPr>
              <a:t> Harris bzw. Donald Trump.</a:t>
            </a:r>
          </a:p>
          <a:p>
            <a:r>
              <a:rPr lang="de-DE" sz="2800" dirty="0">
                <a:latin typeface="Arial" panose="020B0604020202020204" pitchFamily="34" charset="0"/>
                <a:cs typeface="Arial" panose="020B0604020202020204" pitchFamily="34" charset="0"/>
              </a:rPr>
              <a:t>Ihr sprecht als Experte für jeweils einen Themenschwerpunkt. </a:t>
            </a:r>
          </a:p>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In der Gruppenarbeit bereitet ihr euch darauf vor!</a:t>
            </a:r>
          </a:p>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Zwei Moderatorinnen/Moderatoren führen durch das Gespräch.</a:t>
            </a:r>
          </a:p>
        </p:txBody>
      </p:sp>
    </p:spTree>
    <p:extLst>
      <p:ext uri="{BB962C8B-B14F-4D97-AF65-F5344CB8AC3E}">
        <p14:creationId xmlns:p14="http://schemas.microsoft.com/office/powerpoint/2010/main" val="335708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10D0369-05D3-49B0-B027-B8771D586D96}"/>
              </a:ext>
            </a:extLst>
          </p:cNvPr>
          <p:cNvSpPr txBox="1"/>
          <p:nvPr/>
        </p:nvSpPr>
        <p:spPr>
          <a:xfrm>
            <a:off x="1286934" y="903112"/>
            <a:ext cx="8929511" cy="584775"/>
          </a:xfrm>
          <a:prstGeom prst="rect">
            <a:avLst/>
          </a:prstGeom>
          <a:noFill/>
        </p:spPr>
        <p:txBody>
          <a:bodyPr wrap="square" rtlCol="0">
            <a:spAutoFit/>
          </a:bodyPr>
          <a:lstStyle/>
          <a:p>
            <a:r>
              <a:rPr lang="de-DE" sz="3200" dirty="0">
                <a:latin typeface="Arial" panose="020B0604020202020204" pitchFamily="34" charset="0"/>
                <a:cs typeface="Arial" panose="020B0604020202020204" pitchFamily="34" charset="0"/>
              </a:rPr>
              <a:t>Arbeitsauftrag</a:t>
            </a:r>
          </a:p>
        </p:txBody>
      </p:sp>
      <p:sp>
        <p:nvSpPr>
          <p:cNvPr id="8" name="Textfeld 7">
            <a:extLst>
              <a:ext uri="{FF2B5EF4-FFF2-40B4-BE49-F238E27FC236}">
                <a16:creationId xmlns:a16="http://schemas.microsoft.com/office/drawing/2014/main" id="{C0050385-E03F-47A4-A166-2D460C109B39}"/>
              </a:ext>
            </a:extLst>
          </p:cNvPr>
          <p:cNvSpPr txBox="1"/>
          <p:nvPr/>
        </p:nvSpPr>
        <p:spPr>
          <a:xfrm>
            <a:off x="1286934" y="1665112"/>
            <a:ext cx="8929511" cy="3539430"/>
          </a:xfrm>
          <a:prstGeom prst="rect">
            <a:avLst/>
          </a:prstGeom>
          <a:noFill/>
        </p:spPr>
        <p:txBody>
          <a:bodyPr wrap="square" rtlCol="0">
            <a:spAutoFit/>
          </a:bodyPr>
          <a:lstStyle/>
          <a:p>
            <a:pPr marL="514350" indent="-514350">
              <a:buAutoNum type="arabicPeriod"/>
            </a:pPr>
            <a:r>
              <a:rPr lang="de-DE" sz="2800" dirty="0">
                <a:latin typeface="Arial" panose="020B0604020202020204" pitchFamily="34" charset="0"/>
                <a:cs typeface="Arial" panose="020B0604020202020204" pitchFamily="34" charset="0"/>
              </a:rPr>
              <a:t>Informiert euch zunächst über beide Kandidaten anhand der Biographie.</a:t>
            </a:r>
          </a:p>
          <a:p>
            <a:pPr marL="514350" indent="-514350">
              <a:buAutoNum type="arabicPeriod"/>
            </a:pPr>
            <a:r>
              <a:rPr lang="de-DE" sz="2800" dirty="0">
                <a:latin typeface="Arial" panose="020B0604020202020204" pitchFamily="34" charset="0"/>
                <a:cs typeface="Arial" panose="020B0604020202020204" pitchFamily="34" charset="0"/>
              </a:rPr>
              <a:t>Verteilt in der Gruppe die unterschiedlichen Themen aus dem Wahlprogramm (Partnerarbeit). Arbeitet den jeweiligen Standpunkt in Stichpunkten heraus. Überlegt im Anschluss, welche weiteren Argumente bzw. Beispiele ihr hier anführen könntet. Womit könnt ihr durch eure Person punkten?</a:t>
            </a:r>
          </a:p>
        </p:txBody>
      </p:sp>
    </p:spTree>
    <p:extLst>
      <p:ext uri="{BB962C8B-B14F-4D97-AF65-F5344CB8AC3E}">
        <p14:creationId xmlns:p14="http://schemas.microsoft.com/office/powerpoint/2010/main" val="348849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76B5F41-AF09-4FEA-B573-726499A6CAA1}"/>
              </a:ext>
            </a:extLst>
          </p:cNvPr>
          <p:cNvSpPr txBox="1"/>
          <p:nvPr/>
        </p:nvSpPr>
        <p:spPr>
          <a:xfrm>
            <a:off x="1049868" y="1157112"/>
            <a:ext cx="9968088" cy="3262432"/>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3. Bereitet euch auf die Podiumsdiskussion vor, indem ihr</a:t>
            </a:r>
          </a:p>
          <a:p>
            <a:endParaRPr lang="de-DE" sz="2800" dirty="0">
              <a:latin typeface="Arial" panose="020B0604020202020204" pitchFamily="34" charset="0"/>
              <a:cs typeface="Arial" panose="020B0604020202020204" pitchFamily="34" charset="0"/>
            </a:endParaRPr>
          </a:p>
          <a:p>
            <a:pPr>
              <a:spcAft>
                <a:spcPts val="600"/>
              </a:spcAft>
            </a:pPr>
            <a:r>
              <a:rPr lang="de-DE" sz="2800" dirty="0">
                <a:latin typeface="Arial" panose="020B0604020202020204" pitchFamily="34" charset="0"/>
                <a:cs typeface="Arial" panose="020B0604020202020204" pitchFamily="34" charset="0"/>
              </a:rPr>
              <a:t>… euch die Regeln noch einmal kurz vergegenwärtigt.</a:t>
            </a:r>
          </a:p>
          <a:p>
            <a:pPr>
              <a:spcAft>
                <a:spcPts val="600"/>
              </a:spcAft>
            </a:pPr>
            <a:r>
              <a:rPr lang="de-DE" sz="2800" dirty="0">
                <a:latin typeface="Arial" panose="020B0604020202020204" pitchFamily="34" charset="0"/>
                <a:cs typeface="Arial" panose="020B0604020202020204" pitchFamily="34" charset="0"/>
              </a:rPr>
              <a:t>… auf einer Moderationskarte Stichpunkte bzw. euren Standpunkt ausformuliert. </a:t>
            </a:r>
          </a:p>
          <a:p>
            <a:r>
              <a:rPr lang="de-DE" sz="2800" dirty="0">
                <a:latin typeface="Arial" panose="020B0604020202020204" pitchFamily="34" charset="0"/>
                <a:cs typeface="Arial" panose="020B0604020202020204" pitchFamily="34" charset="0"/>
              </a:rPr>
              <a:t>… entscheidet, wer als Person auf dem Podium als „Experte“ spricht. </a:t>
            </a:r>
          </a:p>
        </p:txBody>
      </p:sp>
    </p:spTree>
    <p:extLst>
      <p:ext uri="{BB962C8B-B14F-4D97-AF65-F5344CB8AC3E}">
        <p14:creationId xmlns:p14="http://schemas.microsoft.com/office/powerpoint/2010/main" val="43226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E650FE1-EE0A-47BF-9030-5C24A953CA42}"/>
              </a:ext>
            </a:extLst>
          </p:cNvPr>
          <p:cNvSpPr txBox="1"/>
          <p:nvPr/>
        </p:nvSpPr>
        <p:spPr>
          <a:xfrm rot="20048277">
            <a:off x="2018794" y="1619436"/>
            <a:ext cx="3285067" cy="369332"/>
          </a:xfrm>
          <a:prstGeom prst="rect">
            <a:avLst/>
          </a:prstGeom>
          <a:solidFill>
            <a:schemeClr val="accent2"/>
          </a:solidFill>
        </p:spPr>
        <p:txBody>
          <a:bodyPr wrap="square" rtlCol="0">
            <a:spAutoFit/>
          </a:bodyPr>
          <a:lstStyle/>
          <a:p>
            <a:r>
              <a:rPr lang="de-DE" dirty="0">
                <a:latin typeface="Arial" panose="020B0604020202020204" pitchFamily="34" charset="0"/>
                <a:cs typeface="Arial" panose="020B0604020202020204" pitchFamily="34" charset="0"/>
              </a:rPr>
              <a:t>Experten </a:t>
            </a:r>
            <a:r>
              <a:rPr lang="de-DE" dirty="0" err="1">
                <a:latin typeface="Arial" panose="020B0604020202020204" pitchFamily="34" charset="0"/>
                <a:cs typeface="Arial" panose="020B0604020202020204" pitchFamily="34" charset="0"/>
              </a:rPr>
              <a:t>Kamala</a:t>
            </a:r>
            <a:r>
              <a:rPr lang="de-DE" dirty="0">
                <a:latin typeface="Arial" panose="020B0604020202020204" pitchFamily="34" charset="0"/>
                <a:cs typeface="Arial" panose="020B0604020202020204" pitchFamily="34" charset="0"/>
              </a:rPr>
              <a:t> Harris</a:t>
            </a:r>
          </a:p>
        </p:txBody>
      </p:sp>
      <p:sp>
        <p:nvSpPr>
          <p:cNvPr id="4" name="Textfeld 3">
            <a:extLst>
              <a:ext uri="{FF2B5EF4-FFF2-40B4-BE49-F238E27FC236}">
                <a16:creationId xmlns:a16="http://schemas.microsoft.com/office/drawing/2014/main" id="{4D66A42C-4222-4A06-923D-0754C057FD6F}"/>
              </a:ext>
            </a:extLst>
          </p:cNvPr>
          <p:cNvSpPr txBox="1"/>
          <p:nvPr/>
        </p:nvSpPr>
        <p:spPr>
          <a:xfrm rot="1983207">
            <a:off x="6360074" y="1787434"/>
            <a:ext cx="3285067" cy="369332"/>
          </a:xfrm>
          <a:prstGeom prst="rect">
            <a:avLst/>
          </a:prstGeom>
          <a:solidFill>
            <a:schemeClr val="accent2"/>
          </a:solidFill>
        </p:spPr>
        <p:txBody>
          <a:bodyPr wrap="square" rtlCol="0">
            <a:spAutoFit/>
          </a:bodyPr>
          <a:lstStyle/>
          <a:p>
            <a:r>
              <a:rPr lang="de-DE" dirty="0">
                <a:latin typeface="Arial" panose="020B0604020202020204" pitchFamily="34" charset="0"/>
                <a:cs typeface="Arial" panose="020B0604020202020204" pitchFamily="34" charset="0"/>
              </a:rPr>
              <a:t>Experten Donald Trump</a:t>
            </a:r>
          </a:p>
        </p:txBody>
      </p:sp>
      <p:sp>
        <p:nvSpPr>
          <p:cNvPr id="5" name="Ellipse 4">
            <a:extLst>
              <a:ext uri="{FF2B5EF4-FFF2-40B4-BE49-F238E27FC236}">
                <a16:creationId xmlns:a16="http://schemas.microsoft.com/office/drawing/2014/main" id="{8B0B81ED-56BD-46F0-8AED-AD9D700874F8}"/>
              </a:ext>
            </a:extLst>
          </p:cNvPr>
          <p:cNvSpPr/>
          <p:nvPr/>
        </p:nvSpPr>
        <p:spPr>
          <a:xfrm>
            <a:off x="4843130" y="2234480"/>
            <a:ext cx="428781" cy="45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DB96B3E4-1182-46D2-B1F9-EF7DECB4247A}"/>
              </a:ext>
            </a:extLst>
          </p:cNvPr>
          <p:cNvSpPr/>
          <p:nvPr/>
        </p:nvSpPr>
        <p:spPr>
          <a:xfrm>
            <a:off x="6525177" y="2234480"/>
            <a:ext cx="428781" cy="45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EEBD4A88-1202-4F73-AE96-AFABE111C9AC}"/>
              </a:ext>
            </a:extLst>
          </p:cNvPr>
          <p:cNvSpPr txBox="1"/>
          <p:nvPr/>
        </p:nvSpPr>
        <p:spPr>
          <a:xfrm rot="20013300">
            <a:off x="4289875" y="1768748"/>
            <a:ext cx="1535289"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Redner</a:t>
            </a:r>
          </a:p>
        </p:txBody>
      </p:sp>
      <p:sp>
        <p:nvSpPr>
          <p:cNvPr id="9" name="Textfeld 8">
            <a:extLst>
              <a:ext uri="{FF2B5EF4-FFF2-40B4-BE49-F238E27FC236}">
                <a16:creationId xmlns:a16="http://schemas.microsoft.com/office/drawing/2014/main" id="{BB69AB44-9D05-48A0-AE8D-2A7CD9CC52F0}"/>
              </a:ext>
            </a:extLst>
          </p:cNvPr>
          <p:cNvSpPr txBox="1"/>
          <p:nvPr/>
        </p:nvSpPr>
        <p:spPr>
          <a:xfrm rot="1851250">
            <a:off x="6511244" y="2095794"/>
            <a:ext cx="1535289"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Redner</a:t>
            </a:r>
          </a:p>
        </p:txBody>
      </p:sp>
      <p:sp>
        <p:nvSpPr>
          <p:cNvPr id="10" name="Ellipse 9">
            <a:extLst>
              <a:ext uri="{FF2B5EF4-FFF2-40B4-BE49-F238E27FC236}">
                <a16:creationId xmlns:a16="http://schemas.microsoft.com/office/drawing/2014/main" id="{9A44DF59-A5AA-46B7-BB2E-98E798C1DF36}"/>
              </a:ext>
            </a:extLst>
          </p:cNvPr>
          <p:cNvSpPr/>
          <p:nvPr/>
        </p:nvSpPr>
        <p:spPr>
          <a:xfrm>
            <a:off x="5275195" y="3034042"/>
            <a:ext cx="428781" cy="45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57E12896-53E2-4E19-B0A5-AF0BF76C0E91}"/>
              </a:ext>
            </a:extLst>
          </p:cNvPr>
          <p:cNvSpPr/>
          <p:nvPr/>
        </p:nvSpPr>
        <p:spPr>
          <a:xfrm>
            <a:off x="6037295" y="3034042"/>
            <a:ext cx="428781" cy="4522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feld 12">
            <a:extLst>
              <a:ext uri="{FF2B5EF4-FFF2-40B4-BE49-F238E27FC236}">
                <a16:creationId xmlns:a16="http://schemas.microsoft.com/office/drawing/2014/main" id="{7119BFD0-2685-4454-86D6-17DC5F120261}"/>
              </a:ext>
            </a:extLst>
          </p:cNvPr>
          <p:cNvSpPr txBox="1"/>
          <p:nvPr/>
        </p:nvSpPr>
        <p:spPr>
          <a:xfrm>
            <a:off x="4936732" y="3697767"/>
            <a:ext cx="2017226"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Moderatoren</a:t>
            </a:r>
          </a:p>
        </p:txBody>
      </p:sp>
      <p:sp>
        <p:nvSpPr>
          <p:cNvPr id="14" name="Ellipse 13">
            <a:extLst>
              <a:ext uri="{FF2B5EF4-FFF2-40B4-BE49-F238E27FC236}">
                <a16:creationId xmlns:a16="http://schemas.microsoft.com/office/drawing/2014/main" id="{7CB51BD5-5A24-4DE7-A8A5-8CE9A06EEB12}"/>
              </a:ext>
            </a:extLst>
          </p:cNvPr>
          <p:cNvSpPr/>
          <p:nvPr/>
        </p:nvSpPr>
        <p:spPr>
          <a:xfrm>
            <a:off x="2102746" y="4171245"/>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5DF47378-A9B1-4406-9E42-9D6B25F517C0}"/>
              </a:ext>
            </a:extLst>
          </p:cNvPr>
          <p:cNvSpPr/>
          <p:nvPr/>
        </p:nvSpPr>
        <p:spPr>
          <a:xfrm>
            <a:off x="2774435" y="4397383"/>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C05FD104-F7AC-4FD7-9AE9-EE86C27E5775}"/>
              </a:ext>
            </a:extLst>
          </p:cNvPr>
          <p:cNvSpPr/>
          <p:nvPr/>
        </p:nvSpPr>
        <p:spPr>
          <a:xfrm>
            <a:off x="3423737" y="4623521"/>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2C0EEFA4-E564-4268-8577-8B452015388A}"/>
              </a:ext>
            </a:extLst>
          </p:cNvPr>
          <p:cNvSpPr/>
          <p:nvPr/>
        </p:nvSpPr>
        <p:spPr>
          <a:xfrm>
            <a:off x="4073039" y="4865001"/>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B3927206-F9B0-43E3-B35D-D6F6BCC4E60F}"/>
              </a:ext>
            </a:extLst>
          </p:cNvPr>
          <p:cNvSpPr/>
          <p:nvPr/>
        </p:nvSpPr>
        <p:spPr>
          <a:xfrm>
            <a:off x="4722341" y="5106841"/>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C5F2B79A-6091-4767-9178-98BC286162F2}"/>
              </a:ext>
            </a:extLst>
          </p:cNvPr>
          <p:cNvSpPr/>
          <p:nvPr/>
        </p:nvSpPr>
        <p:spPr>
          <a:xfrm>
            <a:off x="6251685" y="5106841"/>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CD5E5BF6-6CEA-453D-847C-A9614DB1E38D}"/>
              </a:ext>
            </a:extLst>
          </p:cNvPr>
          <p:cNvSpPr/>
          <p:nvPr/>
        </p:nvSpPr>
        <p:spPr>
          <a:xfrm>
            <a:off x="6826489" y="4849659"/>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424A4BEE-9E70-4391-A7B2-EA0C123EDAA6}"/>
              </a:ext>
            </a:extLst>
          </p:cNvPr>
          <p:cNvSpPr/>
          <p:nvPr/>
        </p:nvSpPr>
        <p:spPr>
          <a:xfrm>
            <a:off x="7401293" y="4571340"/>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DB6C196D-91DB-427C-A3FC-C966DE27910C}"/>
              </a:ext>
            </a:extLst>
          </p:cNvPr>
          <p:cNvSpPr/>
          <p:nvPr/>
        </p:nvSpPr>
        <p:spPr>
          <a:xfrm>
            <a:off x="7996385" y="4261045"/>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962EC51F-1365-4D2E-B8C1-A2E2F7155D95}"/>
              </a:ext>
            </a:extLst>
          </p:cNvPr>
          <p:cNvSpPr/>
          <p:nvPr/>
        </p:nvSpPr>
        <p:spPr>
          <a:xfrm>
            <a:off x="8651808" y="3945107"/>
            <a:ext cx="428781" cy="452276"/>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7252EFE0-A9E8-43B5-B242-F826AB0257E9}"/>
              </a:ext>
            </a:extLst>
          </p:cNvPr>
          <p:cNvSpPr txBox="1"/>
          <p:nvPr/>
        </p:nvSpPr>
        <p:spPr>
          <a:xfrm>
            <a:off x="5145177" y="5705719"/>
            <a:ext cx="1535289"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Publikum</a:t>
            </a:r>
          </a:p>
        </p:txBody>
      </p:sp>
      <p:sp>
        <p:nvSpPr>
          <p:cNvPr id="25" name="Textfeld 24">
            <a:extLst>
              <a:ext uri="{FF2B5EF4-FFF2-40B4-BE49-F238E27FC236}">
                <a16:creationId xmlns:a16="http://schemas.microsoft.com/office/drawing/2014/main" id="{81B53A46-F9D1-46BC-9227-8CA442AE2D9D}"/>
              </a:ext>
            </a:extLst>
          </p:cNvPr>
          <p:cNvSpPr txBox="1"/>
          <p:nvPr/>
        </p:nvSpPr>
        <p:spPr>
          <a:xfrm>
            <a:off x="1910835" y="291553"/>
            <a:ext cx="8929511" cy="584775"/>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Aufbau Podiumsdiskussion</a:t>
            </a:r>
          </a:p>
        </p:txBody>
      </p:sp>
    </p:spTree>
    <p:extLst>
      <p:ext uri="{BB962C8B-B14F-4D97-AF65-F5344CB8AC3E}">
        <p14:creationId xmlns:p14="http://schemas.microsoft.com/office/powerpoint/2010/main" val="1228031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31D70BB-8A20-4E45-BE71-02E4D6309280}"/>
              </a:ext>
            </a:extLst>
          </p:cNvPr>
          <p:cNvPicPr>
            <a:picLocks noChangeAspect="1"/>
          </p:cNvPicPr>
          <p:nvPr/>
        </p:nvPicPr>
        <p:blipFill rotWithShape="1">
          <a:blip r:embed="rId2"/>
          <a:srcRect t="8319"/>
          <a:stretch/>
        </p:blipFill>
        <p:spPr>
          <a:xfrm>
            <a:off x="970844" y="903111"/>
            <a:ext cx="10453511" cy="5327552"/>
          </a:xfrm>
          <a:prstGeom prst="rect">
            <a:avLst/>
          </a:prstGeom>
        </p:spPr>
      </p:pic>
      <p:sp>
        <p:nvSpPr>
          <p:cNvPr id="4" name="Textfeld 3">
            <a:extLst>
              <a:ext uri="{FF2B5EF4-FFF2-40B4-BE49-F238E27FC236}">
                <a16:creationId xmlns:a16="http://schemas.microsoft.com/office/drawing/2014/main" id="{445312AD-4DDA-4191-98F6-8A30CEC88566}"/>
              </a:ext>
            </a:extLst>
          </p:cNvPr>
          <p:cNvSpPr txBox="1"/>
          <p:nvPr/>
        </p:nvSpPr>
        <p:spPr>
          <a:xfrm>
            <a:off x="2122310" y="2720622"/>
            <a:ext cx="7450667" cy="1200329"/>
          </a:xfrm>
          <a:prstGeom prst="rect">
            <a:avLst/>
          </a:prstGeom>
          <a:noFill/>
        </p:spPr>
        <p:txBody>
          <a:bodyPr wrap="square" rtlCol="0">
            <a:spAutoFit/>
          </a:bodyPr>
          <a:lstStyle/>
          <a:p>
            <a:pPr algn="ctr"/>
            <a:r>
              <a:rPr lang="de-DE" sz="3600" b="1" dirty="0">
                <a:solidFill>
                  <a:schemeClr val="bg1"/>
                </a:solidFill>
                <a:latin typeface="Arial" panose="020B0604020202020204" pitchFamily="34" charset="0"/>
                <a:cs typeface="Arial" panose="020B0604020202020204" pitchFamily="34" charset="0"/>
              </a:rPr>
              <a:t>Die US-Wahl 2024 – </a:t>
            </a:r>
          </a:p>
          <a:p>
            <a:pPr algn="ctr"/>
            <a:r>
              <a:rPr lang="de-DE" sz="3600" b="1" dirty="0">
                <a:solidFill>
                  <a:schemeClr val="bg1"/>
                </a:solidFill>
                <a:latin typeface="Arial" panose="020B0604020202020204" pitchFamily="34" charset="0"/>
                <a:cs typeface="Arial" panose="020B0604020202020204" pitchFamily="34" charset="0"/>
              </a:rPr>
              <a:t>Wer zieht ein ins Weiße Haus?</a:t>
            </a:r>
          </a:p>
        </p:txBody>
      </p:sp>
    </p:spTree>
    <p:extLst>
      <p:ext uri="{BB962C8B-B14F-4D97-AF65-F5344CB8AC3E}">
        <p14:creationId xmlns:p14="http://schemas.microsoft.com/office/powerpoint/2010/main" val="26513206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424</Words>
  <Application>Microsoft Office PowerPoint</Application>
  <DocSecurity>0</DocSecurity>
  <PresentationFormat>Breitbild</PresentationFormat>
  <Paragraphs>50</Paragraphs>
  <Slides>12</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Microsoft YaHei</vt: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Weber, Alexandra</dc:creator>
  <cp:keywords/>
  <dc:description/>
  <cp:lastModifiedBy>Weber, Alexandra</cp:lastModifiedBy>
  <cp:revision>139</cp:revision>
  <dcterms:created xsi:type="dcterms:W3CDTF">2023-08-10T15:04:25Z</dcterms:created>
  <dcterms:modified xsi:type="dcterms:W3CDTF">2024-10-21T15:28:45Z</dcterms:modified>
  <cp:category/>
  <dc:identifier/>
  <cp:contentStatus/>
  <dc:language/>
  <cp:version/>
</cp:coreProperties>
</file>