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8" r:id="rId11"/>
    <p:sldId id="264" r:id="rId12"/>
    <p:sldId id="262" r:id="rId13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91BD68C-4650-4452-B4BC-64765A4D8CE6}">
          <p14:sldIdLst>
            <p14:sldId id="256"/>
            <p14:sldId id="257"/>
          </p14:sldIdLst>
        </p14:section>
        <p14:section name="Möglichkeit zur Erläuterung unterschiedlicher Kriterien, wie z. B. politischer Einfluss, Reichtum, Einfluss auf soziale Netzwerke etc." id="{3EC08E8E-5272-43D3-99AA-D34663F6DBE6}">
          <p14:sldIdLst>
            <p14:sldId id="258"/>
            <p14:sldId id="259"/>
          </p14:sldIdLst>
        </p14:section>
        <p14:section name="Arbeitsauftrag 1" id="{F78D8E4D-D6A8-4FDB-AA3F-23245EDC7095}">
          <p14:sldIdLst>
            <p14:sldId id="260"/>
          </p14:sldIdLst>
        </p14:section>
        <p14:section name="Möglichkeit zur Veranschaulichung für die Besprechung" id="{F8BFF4B8-9AB5-4D7F-8BD9-DDA7E70DF569}">
          <p14:sldIdLst>
            <p14:sldId id="261"/>
          </p14:sldIdLst>
        </p14:section>
        <p14:section name="Vorlage Arbeitsblatt" id="{D5272D21-786D-4ECB-907F-F1FB76A0C168}">
          <p14:sldIdLst>
            <p14:sldId id="265"/>
          </p14:sldIdLst>
        </p14:section>
        <p14:section name="Lösung Arbeitsblatt" id="{F8B1F795-4490-4A07-80B3-08D8FAC200EC}">
          <p14:sldIdLst>
            <p14:sldId id="266"/>
          </p14:sldIdLst>
        </p14:section>
        <p14:section name="Der US-Präsident" id="{AEE905D0-D8DD-496D-8B8B-4889D8F7F521}">
          <p14:sldIdLst>
            <p14:sldId id="263"/>
          </p14:sldIdLst>
        </p14:section>
        <p14:section name="Gallerywalk" id="{9679459F-847A-4BAD-8C40-56437900C9C6}">
          <p14:sldIdLst>
            <p14:sldId id="268"/>
          </p14:sldIdLst>
        </p14:section>
        <p14:section name="Positionslinie" id="{584B9C64-DF70-4740-9CA4-C2F1F21193D6}">
          <p14:sldIdLst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Wiesmeier" initials="VW" lastIdx="3" clrIdx="0">
    <p:extLst>
      <p:ext uri="{19B8F6BF-5375-455C-9EA6-DF929625EA0E}">
        <p15:presenceInfo xmlns:p15="http://schemas.microsoft.com/office/powerpoint/2012/main" userId="643476a82b22a4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5EF7BF-8E2A-4413-A6B0-A18D53EEC978}" type="datetimeFigureOut">
              <a:rPr lang="de-DE"/>
              <a:t>22.10.2024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C929A7-EFF4-41C7-B08A-3BCFDBCF2E80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CA3A1E-65D9-E2DE-8079-1A1F19478B3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Hintergrund: Das Magazin Forbes (https://www.forbes.at) gibt Ranking-Listen zu verschiedenen Themen heraus.  2023 waren die folgenden Personen gelistet: Ursula von der Leyen (1 – mächtigste Frau der Welt), Taylor Swift (5 – mächtigste Frau der Welt), Jeff Bezos (3 – reichster Mann der Welt), Bill Gates (7 – reichster Mann der Welt), Pabst Franziskus.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Verweis auf die Unterscheidung „Mächtigste Frau der Welt“ und „Reichste Menschen der Welt“.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Je nach Kenntnisstand sollte zusätzlich auf die Aufgaben des US-Präsidenten eingegangenen werden. Hierzu kann zusätzlich das Begleitmaterial (s. Material Stundenbeschreibung) mit herangezogen werden.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4A9B41-76A3-3434-8E82-931B94882A00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Die Grafik kann zur Besprechung verwendet werden.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716FE0-83BC-D194-5645-2A27779ECD8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https://www.arte.tv/de/videos/100626-000-A/wie-viel-macht-hat-der-praesident-5-5/ - Überleitung: US-Präsident / Fragestellung: Warum wird der US-Präsident als mächtigster Mann der Welt bezeichnet?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929A7-EFF4-41C7-B08A-3BCFDBCF2E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18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Je nach Kenntnisstand bzw. gewünschter Vertiefung kann zusätzlich auf die Aufgaben des US-Präsidenten eingegangenen werden. Hierzu kann das Begleitmaterial (s. Material Stundenbeschreibung) mit herangezogen werden.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5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8F2F86-311E-8BBB-A26F-BA72261D15EC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1743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 userDrawn="1"/>
        </p:nvGrpSpPr>
        <p:grpSpPr bwMode="auto">
          <a:xfrm>
            <a:off x="125967" y="6046688"/>
            <a:ext cx="12380290" cy="1052733"/>
            <a:chOff x="125967" y="6046688"/>
            <a:chExt cx="12380290" cy="1052733"/>
          </a:xfrm>
        </p:grpSpPr>
        <p:pic>
          <p:nvPicPr>
            <p:cNvPr id="11" name="Grafik 10" descr="Ein Pinselstrich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3596298" y="6072176"/>
              <a:ext cx="5580963" cy="1027245"/>
            </a:xfrm>
            <a:prstGeom prst="rect">
              <a:avLst/>
            </a:prstGeom>
          </p:spPr>
        </p:pic>
        <p:sp>
          <p:nvSpPr>
            <p:cNvPr id="12" name="Date Placeholder 3"/>
            <p:cNvSpPr txBox="1"/>
            <p:nvPr/>
          </p:nvSpPr>
          <p:spPr bwMode="auto">
            <a:xfrm>
              <a:off x="9768894" y="6314492"/>
              <a:ext cx="2737363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>
                <a:defRPr sz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100" b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Arbeitskreis Politische Bildung </a:t>
              </a:r>
              <a:endParaRPr/>
            </a:p>
          </p:txBody>
        </p:sp>
        <p:sp>
          <p:nvSpPr>
            <p:cNvPr id="13" name="Slide Number Placeholder 5"/>
            <p:cNvSpPr txBox="1"/>
            <p:nvPr/>
          </p:nvSpPr>
          <p:spPr bwMode="auto">
            <a:xfrm>
              <a:off x="3549164" y="6399870"/>
              <a:ext cx="4275667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>
                <a:defRPr sz="11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100" b="0">
                  <a:solidFill>
                    <a:schemeClr val="bg1"/>
                  </a:solidFill>
                  <a:latin typeface="Arial"/>
                  <a:ea typeface="Calibri"/>
                  <a:cs typeface="Arial"/>
                </a:rPr>
                <a:t>www.politischebildung.schule.bayern.de</a:t>
              </a:r>
              <a:endParaRPr/>
            </a:p>
          </p:txBody>
        </p:sp>
        <p:pic>
          <p:nvPicPr>
            <p:cNvPr id="14" name="Grafik 13" descr="Ein Pinselstrich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E69F4A-0E2A-4C84-B3D9-B935C3636952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te.tv/de/videos/100626-000-A/wie-viel-macht-hat-der-praesident-5-5/" TargetMode="External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15.jpg"/><Relationship Id="rId4" Type="http://schemas.openxmlformats.org/officeDocument/2006/relationships/image" Target="../media/image23.sv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deed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agesschau.de/multimedia/audio/audio-18391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.tv/de/videos/100626-000-A/wie-viel-macht-hat-der-praesident-5-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3"/>
          <a:srcRect b="47490"/>
          <a:stretch/>
        </p:blipFill>
        <p:spPr bwMode="auto">
          <a:xfrm>
            <a:off x="627715" y="961484"/>
            <a:ext cx="11259964" cy="3946944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 bwMode="auto">
          <a:xfrm>
            <a:off x="715992" y="5031539"/>
            <a:ext cx="1125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US-Wahl 2024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3769" t="9747" r="3801" b="44596"/>
          <a:stretch/>
        </p:blipFill>
        <p:spPr bwMode="auto">
          <a:xfrm>
            <a:off x="692072" y="923544"/>
            <a:ext cx="10807856" cy="35570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71016" y="4626864"/>
            <a:ext cx="103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Bundeskanzler oder US-Präsident – Wer hat mehr Macht?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03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1E4D2ADB-D5DB-4794-8656-51D9C6883196}"/>
              </a:ext>
            </a:extLst>
          </p:cNvPr>
          <p:cNvSpPr/>
          <p:nvPr/>
        </p:nvSpPr>
        <p:spPr>
          <a:xfrm>
            <a:off x="2411258" y="2937728"/>
            <a:ext cx="7641843" cy="1027245"/>
          </a:xfrm>
          <a:prstGeom prst="leftRightArrow">
            <a:avLst>
              <a:gd name="adj1" fmla="val 55622"/>
              <a:gd name="adj2" fmla="val 50000"/>
            </a:avLst>
          </a:prstGeom>
          <a:solidFill>
            <a:srgbClr val="2F559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Schuhabdrücke mit einfarbiger Füllung">
            <a:extLst>
              <a:ext uri="{FF2B5EF4-FFF2-40B4-BE49-F238E27FC236}">
                <a16:creationId xmlns:a16="http://schemas.microsoft.com/office/drawing/2014/main" id="{2DD64D77-93D9-4CDA-9AB0-4EFA16A37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31324" y="3232486"/>
            <a:ext cx="457200" cy="457200"/>
          </a:xfrm>
          <a:prstGeom prst="rect">
            <a:avLst/>
          </a:prstGeom>
        </p:spPr>
      </p:pic>
      <p:pic>
        <p:nvPicPr>
          <p:cNvPr id="5" name="Grafik 4" descr="Schuhabdrücke mit einfarbiger Füllung">
            <a:extLst>
              <a:ext uri="{FF2B5EF4-FFF2-40B4-BE49-F238E27FC236}">
                <a16:creationId xmlns:a16="http://schemas.microsoft.com/office/drawing/2014/main" id="{87073F62-5F11-43A4-92FD-7AA82188D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714580" y="3232487"/>
            <a:ext cx="457200" cy="457200"/>
          </a:xfrm>
          <a:prstGeom prst="rect">
            <a:avLst/>
          </a:prstGeom>
        </p:spPr>
      </p:pic>
      <p:pic>
        <p:nvPicPr>
          <p:cNvPr id="6" name="Grafik 5" descr="Schuhabdrücke mit einfarbiger Füllung">
            <a:extLst>
              <a:ext uri="{FF2B5EF4-FFF2-40B4-BE49-F238E27FC236}">
                <a16:creationId xmlns:a16="http://schemas.microsoft.com/office/drawing/2014/main" id="{9DE15627-20F5-4E27-8101-A6E000C0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341428" y="3232486"/>
            <a:ext cx="457200" cy="457200"/>
          </a:xfrm>
          <a:prstGeom prst="rect">
            <a:avLst/>
          </a:prstGeom>
        </p:spPr>
      </p:pic>
      <p:pic>
        <p:nvPicPr>
          <p:cNvPr id="7" name="Grafik 6" descr="Schuhabdrücke mit einfarbiger Füllung">
            <a:extLst>
              <a:ext uri="{FF2B5EF4-FFF2-40B4-BE49-F238E27FC236}">
                <a16:creationId xmlns:a16="http://schemas.microsoft.com/office/drawing/2014/main" id="{1EB6C33B-BFC4-4D3C-BC8F-E5C96287C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993541" y="3232486"/>
            <a:ext cx="457200" cy="457200"/>
          </a:xfrm>
          <a:prstGeom prst="rect">
            <a:avLst/>
          </a:prstGeom>
        </p:spPr>
      </p:pic>
      <p:pic>
        <p:nvPicPr>
          <p:cNvPr id="8" name="Grafik 7" descr="Schuhabdrücke mit einfarbiger Füllung">
            <a:extLst>
              <a:ext uri="{FF2B5EF4-FFF2-40B4-BE49-F238E27FC236}">
                <a16:creationId xmlns:a16="http://schemas.microsoft.com/office/drawing/2014/main" id="{7F35CD5F-EAD8-440D-BB52-91F25397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185615" y="3231249"/>
            <a:ext cx="457200" cy="457200"/>
          </a:xfrm>
          <a:prstGeom prst="rect">
            <a:avLst/>
          </a:prstGeom>
        </p:spPr>
      </p:pic>
      <p:pic>
        <p:nvPicPr>
          <p:cNvPr id="9" name="Grafik 8" descr="Schuhabdrücke mit einfarbiger Füllung">
            <a:extLst>
              <a:ext uri="{FF2B5EF4-FFF2-40B4-BE49-F238E27FC236}">
                <a16:creationId xmlns:a16="http://schemas.microsoft.com/office/drawing/2014/main" id="{34E9B62B-8B76-4B09-BE93-388633E2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37728" y="3231249"/>
            <a:ext cx="457200" cy="457200"/>
          </a:xfrm>
          <a:prstGeom prst="rect">
            <a:avLst/>
          </a:prstGeom>
        </p:spPr>
      </p:pic>
      <p:pic>
        <p:nvPicPr>
          <p:cNvPr id="10" name="Grafik 9" descr="Schuhabdrücke mit einfarbiger Füllung">
            <a:extLst>
              <a:ext uri="{FF2B5EF4-FFF2-40B4-BE49-F238E27FC236}">
                <a16:creationId xmlns:a16="http://schemas.microsoft.com/office/drawing/2014/main" id="{A6B3C137-58C9-4FD4-BB1D-5429F4C29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464576" y="3231248"/>
            <a:ext cx="457200" cy="457200"/>
          </a:xfrm>
          <a:prstGeom prst="rect">
            <a:avLst/>
          </a:prstGeom>
        </p:spPr>
      </p:pic>
      <p:pic>
        <p:nvPicPr>
          <p:cNvPr id="11" name="Grafik 10" descr="Schuhabdrücke mit einfarbiger Füllung">
            <a:extLst>
              <a:ext uri="{FF2B5EF4-FFF2-40B4-BE49-F238E27FC236}">
                <a16:creationId xmlns:a16="http://schemas.microsoft.com/office/drawing/2014/main" id="{A2B621D3-66CF-4D2A-9AA1-2C6D23CB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116689" y="3231248"/>
            <a:ext cx="457200" cy="457200"/>
          </a:xfrm>
          <a:prstGeom prst="rect">
            <a:avLst/>
          </a:prstGeom>
        </p:spPr>
      </p:pic>
      <p:pic>
        <p:nvPicPr>
          <p:cNvPr id="12" name="Grafik 11" descr="Schuhabdrücke mit einfarbiger Füllung">
            <a:extLst>
              <a:ext uri="{FF2B5EF4-FFF2-40B4-BE49-F238E27FC236}">
                <a16:creationId xmlns:a16="http://schemas.microsoft.com/office/drawing/2014/main" id="{0A7193C5-551A-46BC-BFC2-E2BC47786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010589" y="3224058"/>
            <a:ext cx="457200" cy="457200"/>
          </a:xfrm>
          <a:prstGeom prst="rect">
            <a:avLst/>
          </a:prstGeom>
        </p:spPr>
      </p:pic>
      <p:pic>
        <p:nvPicPr>
          <p:cNvPr id="13" name="Grafik 12" descr="Schuhabdrücke mit einfarbiger Füllung">
            <a:extLst>
              <a:ext uri="{FF2B5EF4-FFF2-40B4-BE49-F238E27FC236}">
                <a16:creationId xmlns:a16="http://schemas.microsoft.com/office/drawing/2014/main" id="{B39A094E-0950-4473-9636-956EA7DCC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375700" y="3231248"/>
            <a:ext cx="457200" cy="457200"/>
          </a:xfrm>
          <a:prstGeom prst="rect">
            <a:avLst/>
          </a:prstGeom>
        </p:spPr>
      </p:pic>
      <p:pic>
        <p:nvPicPr>
          <p:cNvPr id="14" name="Grafik 13" descr="Schuhabdrücke mit einfarbiger Füllung">
            <a:extLst>
              <a:ext uri="{FF2B5EF4-FFF2-40B4-BE49-F238E27FC236}">
                <a16:creationId xmlns:a16="http://schemas.microsoft.com/office/drawing/2014/main" id="{E3B4D8F2-7DC8-423D-BC10-3E6BE5101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402859" y="3200042"/>
            <a:ext cx="457200" cy="4572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36A7723-C1BB-4ED6-9D39-CB2C69F78008}"/>
              </a:ext>
            </a:extLst>
          </p:cNvPr>
          <p:cNvSpPr txBox="1"/>
          <p:nvPr/>
        </p:nvSpPr>
        <p:spPr>
          <a:xfrm>
            <a:off x="1980420" y="1505447"/>
            <a:ext cx="8231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Wer hat mehr Macht?</a:t>
            </a:r>
          </a:p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Der Bundeskanzler oder der US-Präsident?</a:t>
            </a:r>
          </a:p>
        </p:txBody>
      </p:sp>
      <p:pic>
        <p:nvPicPr>
          <p:cNvPr id="16" name="Grafik 15">
            <a:hlinkClick r:id="rId8"/>
            <a:extLst>
              <a:ext uri="{FF2B5EF4-FFF2-40B4-BE49-F238E27FC236}">
                <a16:creationId xmlns:a16="http://schemas.microsoft.com/office/drawing/2014/main" id="{BEA28A28-55A2-4632-A1EF-0A83DB6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39" y="4261104"/>
            <a:ext cx="1607058" cy="12052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70F85F5-2426-4A33-9E47-B49C00B83A8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15377" r="46800"/>
          <a:stretch/>
        </p:blipFill>
        <p:spPr bwMode="auto">
          <a:xfrm>
            <a:off x="1100056" y="4188323"/>
            <a:ext cx="1008487" cy="13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0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943897" y="1032388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Bildnachweis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943897" y="1441914"/>
            <a:ext cx="9409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1 Element5Digital on </a:t>
            </a:r>
            <a:r>
              <a:rPr lang="de-DE" sz="1400" dirty="0" err="1">
                <a:latin typeface="Arial"/>
                <a:cs typeface="Arial"/>
              </a:rPr>
              <a:t>Unsplash</a:t>
            </a:r>
            <a:endParaRPr lang="de-DE" sz="14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2 Papst Franziskus Quirinale.it, Donald Trump (White House, Public </a:t>
            </a:r>
            <a:r>
              <a:rPr lang="de-DE" sz="1400" dirty="0" err="1">
                <a:latin typeface="Arial"/>
                <a:cs typeface="Arial"/>
              </a:rPr>
              <a:t>domain</a:t>
            </a:r>
            <a:r>
              <a:rPr lang="de-DE" sz="1400" dirty="0">
                <a:latin typeface="Arial"/>
                <a:cs typeface="Arial"/>
              </a:rPr>
              <a:t>), Jeff Bezos (U.S. Space Force, Public </a:t>
            </a:r>
            <a:r>
              <a:rPr lang="de-DE" sz="1400" dirty="0" err="1">
                <a:latin typeface="Arial"/>
                <a:cs typeface="Arial"/>
              </a:rPr>
              <a:t>domain</a:t>
            </a:r>
            <a:r>
              <a:rPr lang="de-DE" sz="1400" dirty="0">
                <a:latin typeface="Arial"/>
                <a:cs typeface="Arial"/>
              </a:rPr>
              <a:t>), Bill Gates (Public </a:t>
            </a:r>
            <a:r>
              <a:rPr lang="de-DE" sz="1400" dirty="0" err="1">
                <a:latin typeface="Arial"/>
                <a:cs typeface="Arial"/>
              </a:rPr>
              <a:t>domain</a:t>
            </a:r>
            <a:r>
              <a:rPr lang="de-DE" sz="1400" dirty="0">
                <a:latin typeface="Arial"/>
                <a:cs typeface="Arial"/>
              </a:rPr>
              <a:t>), Taylor Swift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iHeartRadioCA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via Wikimedia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CC BY SA 3.0)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Xavier Lejeune, Simon Harris and Ursula von der Leyen, April 2024 01.jpg via Wikimedia Commons, CC BY SA 4.0, © European Union, 2024</a:t>
            </a:r>
          </a:p>
          <a:p>
            <a:pPr>
              <a:defRPr/>
            </a:pPr>
            <a:r>
              <a:rPr lang="de-DE" sz="1400" dirty="0">
                <a:latin typeface="Arial"/>
                <a:ea typeface="Calibri"/>
                <a:cs typeface="Arial"/>
              </a:rPr>
              <a:t>https://twitter.com/forbes/status/996318019424047104?lang=de </a:t>
            </a:r>
            <a:endParaRPr lang="de-DE" sz="14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4 Joe Biden und Olaf Scholz (White House, Public </a:t>
            </a:r>
            <a:r>
              <a:rPr lang="de-DE" sz="1400" dirty="0" err="1">
                <a:latin typeface="Arial"/>
                <a:cs typeface="Arial"/>
              </a:rPr>
              <a:t>domain</a:t>
            </a:r>
            <a:r>
              <a:rPr lang="de-DE" sz="1400" dirty="0">
                <a:latin typeface="Arial"/>
                <a:cs typeface="Arial"/>
              </a:rPr>
              <a:t>)</a:t>
            </a:r>
            <a:endParaRPr dirty="0"/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6 Bundeszentrale für politische Bildung (Hrsg.), Bundeskanzler und Bundesregierung, </a:t>
            </a:r>
            <a:r>
              <a:rPr lang="de-DE" sz="1400" u="sng" dirty="0">
                <a:latin typeface="Arial"/>
                <a:cs typeface="Arial"/>
                <a:hlinkClick r:id="rId3" tooltip="https://creativecommons.org/licenses/by-nc-nd/3.0/deed.de"/>
              </a:rPr>
              <a:t>CC BY NC ND 3.0</a:t>
            </a:r>
            <a:endParaRPr lang="de-DE" sz="1400" u="sng" dirty="0">
              <a:latin typeface="Arial"/>
              <a:cs typeface="Arial"/>
            </a:endParaRP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7 Joe Biden (Public </a:t>
            </a:r>
            <a:r>
              <a:rPr lang="de-DE" sz="1400" dirty="0" err="1">
                <a:latin typeface="Arial"/>
                <a:cs typeface="Arial"/>
              </a:rPr>
              <a:t>domain</a:t>
            </a:r>
            <a:r>
              <a:rPr lang="de-DE" sz="1400" dirty="0">
                <a:latin typeface="Arial"/>
                <a:cs typeface="Arial"/>
              </a:rPr>
              <a:t>)</a:t>
            </a:r>
          </a:p>
          <a:p>
            <a:pPr>
              <a:defRPr/>
            </a:pPr>
            <a:endParaRPr lang="de-DE" sz="1400" dirty="0"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943897" y="3563644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Quellennachweis</a:t>
            </a:r>
            <a:endParaRPr/>
          </a:p>
        </p:txBody>
      </p:sp>
      <p:sp>
        <p:nvSpPr>
          <p:cNvPr id="6" name="Rechteck 5"/>
          <p:cNvSpPr/>
          <p:nvPr/>
        </p:nvSpPr>
        <p:spPr bwMode="auto">
          <a:xfrm>
            <a:off x="943896" y="3932976"/>
            <a:ext cx="1014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>
                <a:latin typeface="Arial"/>
                <a:cs typeface="Arial"/>
                <a:hlinkClick r:id="rId4" tooltip="https://www.tagesschau.de/multimedia/audio/audio-183912.html"/>
              </a:rPr>
              <a:t>https://www.tagesschau.de/ausland/amerika/soziale-medien-us-wahlen-100.html</a:t>
            </a:r>
            <a:endParaRPr lang="de-DE"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021080" y="887872"/>
            <a:ext cx="967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Die Mächtigsten Menschen der Welt 2023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9571668" y="4105882"/>
            <a:ext cx="159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latin typeface="Arial"/>
                <a:cs typeface="Arial"/>
              </a:rPr>
              <a:t>Ursula von der Leyen</a:t>
            </a:r>
            <a:endParaRPr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rcRect b="2751"/>
          <a:stretch/>
        </p:blipFill>
        <p:spPr bwMode="auto">
          <a:xfrm>
            <a:off x="5357064" y="1624831"/>
            <a:ext cx="1750469" cy="243940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 bwMode="auto">
          <a:xfrm>
            <a:off x="5384496" y="4133505"/>
            <a:ext cx="175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latin typeface="Arial"/>
                <a:cs typeface="Arial"/>
              </a:rPr>
              <a:t>Pabst Franziskus</a:t>
            </a:r>
            <a:endParaRPr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3414847" y="4133279"/>
            <a:ext cx="175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dirty="0">
                <a:latin typeface="Arial"/>
                <a:cs typeface="Arial"/>
              </a:rPr>
              <a:t>Taylor Swift</a:t>
            </a:r>
            <a:endParaRPr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4713" y="1606349"/>
            <a:ext cx="1906726" cy="245788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 bwMode="auto">
          <a:xfrm>
            <a:off x="1202841" y="4133279"/>
            <a:ext cx="175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latin typeface="Arial"/>
                <a:cs typeface="Arial"/>
              </a:rPr>
              <a:t>Jeff Bezos</a:t>
            </a:r>
            <a:endParaRPr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57805" y="1624831"/>
            <a:ext cx="1944236" cy="2439408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 bwMode="auto">
          <a:xfrm>
            <a:off x="7768809" y="4114800"/>
            <a:ext cx="159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>
                <a:latin typeface="Arial"/>
                <a:cs typeface="Arial"/>
              </a:rPr>
              <a:t>Bill Gates</a:t>
            </a:r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C34AF9E-5DA3-41C3-B6AC-094A66A6D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0" r="8599" b="9266"/>
          <a:stretch/>
        </p:blipFill>
        <p:spPr bwMode="auto">
          <a:xfrm>
            <a:off x="9644786" y="1606349"/>
            <a:ext cx="1750469" cy="24665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10E58A-5F90-4314-8587-50C66813C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55" y="1616177"/>
            <a:ext cx="1533032" cy="2448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752971" y="6032841"/>
            <a:ext cx="2754243" cy="34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800" dirty="0">
                <a:latin typeface="Arial"/>
                <a:ea typeface="Calibri"/>
              </a:rPr>
              <a:t>https://www.forbes.com/consent/ketch/?toURL=https://www.forbes.com/lists/power-women/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8683893" y="5170458"/>
            <a:ext cx="3472815" cy="21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800" dirty="0">
                <a:latin typeface="Arial"/>
                <a:ea typeface="Calibri"/>
              </a:rPr>
              <a:t>https://www.instagram.com/forbes_at/p/DA5OvfTtxV4/</a:t>
            </a:r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17B1EE-F933-43F9-9BF4-857A9ED2A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0"/>
          <a:stretch/>
        </p:blipFill>
        <p:spPr>
          <a:xfrm>
            <a:off x="1752971" y="1066677"/>
            <a:ext cx="3114490" cy="40291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A1B9334-7E13-4963-ACDE-E2EB17A561FF}"/>
              </a:ext>
            </a:extLst>
          </p:cNvPr>
          <p:cNvSpPr txBox="1"/>
          <p:nvPr/>
        </p:nvSpPr>
        <p:spPr>
          <a:xfrm>
            <a:off x="1819656" y="5109511"/>
            <a:ext cx="363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Ursula von der Leyen</a:t>
            </a:r>
          </a:p>
          <a:p>
            <a:r>
              <a:rPr lang="de-DE" dirty="0"/>
              <a:t>„Mächtigste Frau der Welt“ 2023 (nach Forbes)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FA1949-8634-4FFB-86F6-E531ADFA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041" y="960583"/>
            <a:ext cx="5598087" cy="4228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3769" t="9747" r="3801" b="44596"/>
          <a:stretch/>
        </p:blipFill>
        <p:spPr bwMode="auto">
          <a:xfrm>
            <a:off x="692072" y="923544"/>
            <a:ext cx="10807856" cy="35570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71016" y="4626864"/>
            <a:ext cx="103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Bundeskanzler oder US-Präsident – Wer hat mehr Macht?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078992" y="694944"/>
            <a:ext cx="103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Arbeitsauftrag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4236720" y="3450590"/>
            <a:ext cx="700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Bestimme mit Hilfe der Internetseite, welche Aufgaben und Befugnisse der Bundeskanzler hat! Bearbeite im Anschluss Aufgabe 1 auf deinem Arbeitsblatt!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68889" y="1090855"/>
            <a:ext cx="2107977" cy="20830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954024" y="5758914"/>
            <a:ext cx="989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https://www.bundeskanzler.de/bk-de/kanzleramt/aufgaben-des-bundeskanzlers</a:t>
            </a:r>
            <a:endParaRPr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A8720A-4CC2-4DC8-9D95-4A0784FD3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15377" r="46800"/>
          <a:stretch/>
        </p:blipFill>
        <p:spPr>
          <a:xfrm>
            <a:off x="1078992" y="1205940"/>
            <a:ext cx="2944368" cy="3943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l="15583" t="12592" r="17583" b="8295"/>
          <a:stretch/>
        </p:blipFill>
        <p:spPr bwMode="auto">
          <a:xfrm>
            <a:off x="1796288" y="256031"/>
            <a:ext cx="9087230" cy="6050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DC0C1DA9-9924-49E4-9729-91036A5FE067}"/>
              </a:ext>
            </a:extLst>
          </p:cNvPr>
          <p:cNvSpPr/>
          <p:nvPr/>
        </p:nvSpPr>
        <p:spPr>
          <a:xfrm>
            <a:off x="346510" y="1966722"/>
            <a:ext cx="11492564" cy="425119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1B01FC4-AD50-45A7-A7B8-1844AB953259}"/>
              </a:ext>
            </a:extLst>
          </p:cNvPr>
          <p:cNvSpPr/>
          <p:nvPr/>
        </p:nvSpPr>
        <p:spPr>
          <a:xfrm>
            <a:off x="1026941" y="1748729"/>
            <a:ext cx="4199823" cy="2410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C499D15D-2BF4-4049-B61E-172BA12C98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 b="61609"/>
          <a:stretch/>
        </p:blipFill>
        <p:spPr bwMode="auto">
          <a:xfrm>
            <a:off x="1179885" y="505540"/>
            <a:ext cx="3615615" cy="1038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0B331E0-5750-4BB8-BB17-8858A9E46E70}"/>
              </a:ext>
            </a:extLst>
          </p:cNvPr>
          <p:cNvSpPr/>
          <p:nvPr/>
        </p:nvSpPr>
        <p:spPr>
          <a:xfrm>
            <a:off x="1803084" y="1513579"/>
            <a:ext cx="2551289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Bundeskanzler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51B935-F356-4660-95AD-43E113342170}"/>
              </a:ext>
            </a:extLst>
          </p:cNvPr>
          <p:cNvSpPr txBox="1"/>
          <p:nvPr/>
        </p:nvSpPr>
        <p:spPr>
          <a:xfrm>
            <a:off x="1860834" y="2723953"/>
            <a:ext cx="255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Bundeskabinett</a:t>
            </a:r>
          </a:p>
        </p:txBody>
      </p:sp>
      <p:pic>
        <p:nvPicPr>
          <p:cNvPr id="6" name="Grafik 5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3C3DFDE8-1F0B-4F6F-A32F-DEE6A9DC645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 b="61609"/>
          <a:stretch/>
        </p:blipFill>
        <p:spPr bwMode="auto">
          <a:xfrm>
            <a:off x="7743444" y="544034"/>
            <a:ext cx="3768892" cy="1038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D8C053C-EA6D-4A0F-A6A2-1CFAA291DE73}"/>
              </a:ext>
            </a:extLst>
          </p:cNvPr>
          <p:cNvSpPr/>
          <p:nvPr/>
        </p:nvSpPr>
        <p:spPr>
          <a:xfrm>
            <a:off x="8510289" y="1517715"/>
            <a:ext cx="2551289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Bundespräsident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8976351-42A0-462A-AE15-087580016B30}"/>
              </a:ext>
            </a:extLst>
          </p:cNvPr>
          <p:cNvCxnSpPr>
            <a:cxnSpLocks/>
          </p:cNvCxnSpPr>
          <p:nvPr/>
        </p:nvCxnSpPr>
        <p:spPr>
          <a:xfrm>
            <a:off x="4398745" y="1751798"/>
            <a:ext cx="3976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4F6650B-8395-4020-A697-6D2DB58C0A74}"/>
              </a:ext>
            </a:extLst>
          </p:cNvPr>
          <p:cNvCxnSpPr/>
          <p:nvPr/>
        </p:nvCxnSpPr>
        <p:spPr>
          <a:xfrm>
            <a:off x="5139892" y="1602339"/>
            <a:ext cx="3022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5F2EEBA-51FF-4872-8AC3-9D85C8EE559B}"/>
              </a:ext>
            </a:extLst>
          </p:cNvPr>
          <p:cNvCxnSpPr>
            <a:cxnSpLocks/>
          </p:cNvCxnSpPr>
          <p:nvPr/>
        </p:nvCxnSpPr>
        <p:spPr>
          <a:xfrm>
            <a:off x="7551781" y="2910874"/>
            <a:ext cx="37482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9472685-1496-403F-BBB4-8010DA94BFD5}"/>
              </a:ext>
            </a:extLst>
          </p:cNvPr>
          <p:cNvCxnSpPr>
            <a:cxnSpLocks/>
          </p:cNvCxnSpPr>
          <p:nvPr/>
        </p:nvCxnSpPr>
        <p:spPr>
          <a:xfrm>
            <a:off x="1860834" y="2542413"/>
            <a:ext cx="2580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DD1E644D-D5E5-439D-ADEC-2DE56F73C7FD}"/>
              </a:ext>
            </a:extLst>
          </p:cNvPr>
          <p:cNvSpPr/>
          <p:nvPr/>
        </p:nvSpPr>
        <p:spPr>
          <a:xfrm>
            <a:off x="4853254" y="1964629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2165742-CF5B-42F3-ABB5-3F1BD3AC2F77}"/>
              </a:ext>
            </a:extLst>
          </p:cNvPr>
          <p:cNvSpPr/>
          <p:nvPr/>
        </p:nvSpPr>
        <p:spPr>
          <a:xfrm>
            <a:off x="5158302" y="2379463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5F9BDE4-EE09-4712-82F1-D71193F015F6}"/>
              </a:ext>
            </a:extLst>
          </p:cNvPr>
          <p:cNvSpPr/>
          <p:nvPr/>
        </p:nvSpPr>
        <p:spPr>
          <a:xfrm>
            <a:off x="5303124" y="2910874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8235835-3685-4F44-BDD0-C5B3E0FBF5AD}"/>
              </a:ext>
            </a:extLst>
          </p:cNvPr>
          <p:cNvSpPr/>
          <p:nvPr/>
        </p:nvSpPr>
        <p:spPr>
          <a:xfrm>
            <a:off x="5073819" y="340295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2463960-3BA6-44A7-A4C0-6C179AF146A9}"/>
              </a:ext>
            </a:extLst>
          </p:cNvPr>
          <p:cNvSpPr/>
          <p:nvPr/>
        </p:nvSpPr>
        <p:spPr>
          <a:xfrm>
            <a:off x="4700309" y="374744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7E987EC-97AB-445D-B888-916D25B58F1E}"/>
              </a:ext>
            </a:extLst>
          </p:cNvPr>
          <p:cNvSpPr/>
          <p:nvPr/>
        </p:nvSpPr>
        <p:spPr>
          <a:xfrm>
            <a:off x="4225368" y="3995912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8BD8A7E-5ED0-40D2-9D15-84410975EE1D}"/>
              </a:ext>
            </a:extLst>
          </p:cNvPr>
          <p:cNvSpPr/>
          <p:nvPr/>
        </p:nvSpPr>
        <p:spPr>
          <a:xfrm>
            <a:off x="3726850" y="4158863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AE6B257-B31C-476E-BDE5-0E1C4D38E8D6}"/>
              </a:ext>
            </a:extLst>
          </p:cNvPr>
          <p:cNvSpPr/>
          <p:nvPr/>
        </p:nvSpPr>
        <p:spPr>
          <a:xfrm>
            <a:off x="3251909" y="4219520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869629E-3A92-4A65-9419-119FB72D31E7}"/>
              </a:ext>
            </a:extLst>
          </p:cNvPr>
          <p:cNvSpPr/>
          <p:nvPr/>
        </p:nvSpPr>
        <p:spPr>
          <a:xfrm>
            <a:off x="2740657" y="4215791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F694AC5-8302-403D-A44E-34C4C26F354D}"/>
              </a:ext>
            </a:extLst>
          </p:cNvPr>
          <p:cNvSpPr/>
          <p:nvPr/>
        </p:nvSpPr>
        <p:spPr>
          <a:xfrm>
            <a:off x="2190141" y="4128750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0CABEC4-5CCE-4C7C-A188-0B7AA72E1305}"/>
              </a:ext>
            </a:extLst>
          </p:cNvPr>
          <p:cNvSpPr/>
          <p:nvPr/>
        </p:nvSpPr>
        <p:spPr>
          <a:xfrm>
            <a:off x="1683305" y="3971562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2E112D5-4042-4D18-BAE2-D169DEF2B14B}"/>
              </a:ext>
            </a:extLst>
          </p:cNvPr>
          <p:cNvSpPr/>
          <p:nvPr/>
        </p:nvSpPr>
        <p:spPr>
          <a:xfrm>
            <a:off x="1247291" y="374744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28AAA91-CBB9-4A65-A1CF-94E055A21187}"/>
              </a:ext>
            </a:extLst>
          </p:cNvPr>
          <p:cNvSpPr/>
          <p:nvPr/>
        </p:nvSpPr>
        <p:spPr>
          <a:xfrm>
            <a:off x="806376" y="3391756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B2BB1BD-B30F-4508-BA81-A82C11A437F0}"/>
              </a:ext>
            </a:extLst>
          </p:cNvPr>
          <p:cNvSpPr/>
          <p:nvPr/>
        </p:nvSpPr>
        <p:spPr>
          <a:xfrm>
            <a:off x="632901" y="2924179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6BFA155-B740-433E-B8E0-A04AC2C3F9F7}"/>
              </a:ext>
            </a:extLst>
          </p:cNvPr>
          <p:cNvSpPr/>
          <p:nvPr/>
        </p:nvSpPr>
        <p:spPr>
          <a:xfrm>
            <a:off x="671432" y="243755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864E27E-6F72-4E22-83FB-D10B3DF36344}"/>
              </a:ext>
            </a:extLst>
          </p:cNvPr>
          <p:cNvSpPr/>
          <p:nvPr/>
        </p:nvSpPr>
        <p:spPr>
          <a:xfrm>
            <a:off x="879057" y="1788347"/>
            <a:ext cx="480361" cy="520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1238416-998C-4185-83F0-84096CA9F6B8}"/>
              </a:ext>
            </a:extLst>
          </p:cNvPr>
          <p:cNvSpPr txBox="1"/>
          <p:nvPr/>
        </p:nvSpPr>
        <p:spPr>
          <a:xfrm>
            <a:off x="885524" y="4560281"/>
            <a:ext cx="45618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Minister arbeiten nach dem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D3735F0-25DC-46B9-85F8-C3599E161E5C}"/>
              </a:ext>
            </a:extLst>
          </p:cNvPr>
          <p:cNvSpPr txBox="1"/>
          <p:nvPr/>
        </p:nvSpPr>
        <p:spPr>
          <a:xfrm>
            <a:off x="6136868" y="2118701"/>
            <a:ext cx="538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Aufgaben des Bundeskanzlers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5D4EB66-9A25-4727-9498-3CAFAB089C77}"/>
              </a:ext>
            </a:extLst>
          </p:cNvPr>
          <p:cNvSpPr txBox="1"/>
          <p:nvPr/>
        </p:nvSpPr>
        <p:spPr>
          <a:xfrm>
            <a:off x="6136868" y="2597381"/>
            <a:ext cx="14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Art. 65 GG: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ECD7CE3-570B-4B61-9AB2-E63F913D5F2E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1247291" y="505540"/>
            <a:ext cx="17404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B67FC55-400E-4E3E-B334-50A203186DED}"/>
              </a:ext>
            </a:extLst>
          </p:cNvPr>
          <p:cNvCxnSpPr>
            <a:cxnSpLocks/>
          </p:cNvCxnSpPr>
          <p:nvPr/>
        </p:nvCxnSpPr>
        <p:spPr>
          <a:xfrm>
            <a:off x="1247291" y="513224"/>
            <a:ext cx="0" cy="550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E482C399-83C0-4A3D-87AB-13854A8CD5D4}"/>
              </a:ext>
            </a:extLst>
          </p:cNvPr>
          <p:cNvCxnSpPr/>
          <p:nvPr/>
        </p:nvCxnSpPr>
        <p:spPr>
          <a:xfrm>
            <a:off x="211754" y="1446204"/>
            <a:ext cx="2300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FCBEC7E7-1D4B-4939-85E4-E3F56744E71B}"/>
              </a:ext>
            </a:extLst>
          </p:cNvPr>
          <p:cNvSpPr txBox="1"/>
          <p:nvPr/>
        </p:nvSpPr>
        <p:spPr>
          <a:xfrm>
            <a:off x="1482684" y="178954"/>
            <a:ext cx="14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Art. 69 GG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D2B0C31-8DA2-4102-B26F-11C423A2CDD4}"/>
              </a:ext>
            </a:extLst>
          </p:cNvPr>
          <p:cNvCxnSpPr>
            <a:cxnSpLocks/>
          </p:cNvCxnSpPr>
          <p:nvPr/>
        </p:nvCxnSpPr>
        <p:spPr>
          <a:xfrm flipV="1">
            <a:off x="6212640" y="3237753"/>
            <a:ext cx="5087419" cy="37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A721D719-98BA-4D6B-B0B6-1D0FAC2126A9}"/>
              </a:ext>
            </a:extLst>
          </p:cNvPr>
          <p:cNvSpPr txBox="1"/>
          <p:nvPr/>
        </p:nvSpPr>
        <p:spPr>
          <a:xfrm>
            <a:off x="6168423" y="3423812"/>
            <a:ext cx="182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Art. 115b GG: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0FEFA2A-0592-48CA-8D7E-F3426005BA45}"/>
              </a:ext>
            </a:extLst>
          </p:cNvPr>
          <p:cNvCxnSpPr>
            <a:cxnSpLocks/>
          </p:cNvCxnSpPr>
          <p:nvPr/>
        </p:nvCxnSpPr>
        <p:spPr>
          <a:xfrm flipV="1">
            <a:off x="7825339" y="3681501"/>
            <a:ext cx="3509100" cy="1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0BE9F87C-B8C7-46D3-8ABA-C2E1FA4AD182}"/>
              </a:ext>
            </a:extLst>
          </p:cNvPr>
          <p:cNvCxnSpPr>
            <a:cxnSpLocks/>
          </p:cNvCxnSpPr>
          <p:nvPr/>
        </p:nvCxnSpPr>
        <p:spPr>
          <a:xfrm flipV="1">
            <a:off x="6288179" y="4055508"/>
            <a:ext cx="5087419" cy="37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fik 61">
            <a:extLst>
              <a:ext uri="{FF2B5EF4-FFF2-40B4-BE49-F238E27FC236}">
                <a16:creationId xmlns:a16="http://schemas.microsoft.com/office/drawing/2014/main" id="{8A5904D8-1683-4848-81A1-39E4D411B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16" y="4625310"/>
            <a:ext cx="1060930" cy="923010"/>
          </a:xfrm>
          <a:prstGeom prst="rect">
            <a:avLst/>
          </a:prstGeom>
        </p:spPr>
      </p:pic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DD36D9E3-5625-47EF-B00F-9AEE5F269899}"/>
              </a:ext>
            </a:extLst>
          </p:cNvPr>
          <p:cNvCxnSpPr>
            <a:cxnSpLocks/>
          </p:cNvCxnSpPr>
          <p:nvPr/>
        </p:nvCxnSpPr>
        <p:spPr>
          <a:xfrm>
            <a:off x="9230627" y="6007732"/>
            <a:ext cx="2365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8BAC1594-E002-407E-BA74-10B63CAEE5C8}"/>
              </a:ext>
            </a:extLst>
          </p:cNvPr>
          <p:cNvCxnSpPr/>
          <p:nvPr/>
        </p:nvCxnSpPr>
        <p:spPr>
          <a:xfrm>
            <a:off x="4412123" y="1788347"/>
            <a:ext cx="1478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7799C0D4-CE28-4961-871A-98EFF655F9AB}"/>
              </a:ext>
            </a:extLst>
          </p:cNvPr>
          <p:cNvCxnSpPr/>
          <p:nvPr/>
        </p:nvCxnSpPr>
        <p:spPr>
          <a:xfrm>
            <a:off x="5900286" y="1788347"/>
            <a:ext cx="0" cy="358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114FFCF2-721C-4187-A254-C0C2E193E0D9}"/>
              </a:ext>
            </a:extLst>
          </p:cNvPr>
          <p:cNvCxnSpPr/>
          <p:nvPr/>
        </p:nvCxnSpPr>
        <p:spPr>
          <a:xfrm>
            <a:off x="5890661" y="5370897"/>
            <a:ext cx="2940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78F96FA2-7F74-419F-9D31-1B3E413B544F}"/>
              </a:ext>
            </a:extLst>
          </p:cNvPr>
          <p:cNvSpPr txBox="1"/>
          <p:nvPr/>
        </p:nvSpPr>
        <p:spPr>
          <a:xfrm>
            <a:off x="6178606" y="4192182"/>
            <a:ext cx="241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Trägt 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77041770-26F6-4E92-9C4C-06B0972E4242}"/>
              </a:ext>
            </a:extLst>
          </p:cNvPr>
          <p:cNvCxnSpPr>
            <a:cxnSpLocks/>
          </p:cNvCxnSpPr>
          <p:nvPr/>
        </p:nvCxnSpPr>
        <p:spPr>
          <a:xfrm flipV="1">
            <a:off x="6905708" y="4544230"/>
            <a:ext cx="2529837" cy="8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9C95EC09-17F1-4EBF-ADE5-F33016C9F200}"/>
              </a:ext>
            </a:extLst>
          </p:cNvPr>
          <p:cNvSpPr txBox="1"/>
          <p:nvPr/>
        </p:nvSpPr>
        <p:spPr>
          <a:xfrm>
            <a:off x="6168907" y="4546344"/>
            <a:ext cx="241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C9CC4EA5-931C-4BB5-ABC2-52DCC1BE3D5C}"/>
              </a:ext>
            </a:extLst>
          </p:cNvPr>
          <p:cNvCxnSpPr>
            <a:cxnSpLocks/>
          </p:cNvCxnSpPr>
          <p:nvPr/>
        </p:nvCxnSpPr>
        <p:spPr>
          <a:xfrm>
            <a:off x="4441760" y="1874448"/>
            <a:ext cx="1371899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2D186B8A-1E40-4BC5-8FAB-4A94009AD5BF}"/>
              </a:ext>
            </a:extLst>
          </p:cNvPr>
          <p:cNvCxnSpPr/>
          <p:nvPr/>
        </p:nvCxnSpPr>
        <p:spPr>
          <a:xfrm>
            <a:off x="5813659" y="1874448"/>
            <a:ext cx="0" cy="3673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93D72DEF-4B82-4B2A-A4B3-1A5CA3C80863}"/>
              </a:ext>
            </a:extLst>
          </p:cNvPr>
          <p:cNvCxnSpPr/>
          <p:nvPr/>
        </p:nvCxnSpPr>
        <p:spPr>
          <a:xfrm>
            <a:off x="5813659" y="5548320"/>
            <a:ext cx="3099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105A9A3C-7AFD-4D69-A0B3-E0E45B4A3928}"/>
              </a:ext>
            </a:extLst>
          </p:cNvPr>
          <p:cNvCxnSpPr/>
          <p:nvPr/>
        </p:nvCxnSpPr>
        <p:spPr>
          <a:xfrm>
            <a:off x="6092792" y="5231495"/>
            <a:ext cx="3333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78CB23D9-49EA-49A6-AA34-5DD6F0BC2788}"/>
              </a:ext>
            </a:extLst>
          </p:cNvPr>
          <p:cNvSpPr txBox="1"/>
          <p:nvPr/>
        </p:nvSpPr>
        <p:spPr>
          <a:xfrm>
            <a:off x="3942727" y="5593047"/>
            <a:ext cx="481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Konstruktives Misstrauensvotum (Art. 67 GG)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F2E6D166-E928-42F7-AE74-35BB56FF0190}"/>
              </a:ext>
            </a:extLst>
          </p:cNvPr>
          <p:cNvSpPr/>
          <p:nvPr/>
        </p:nvSpPr>
        <p:spPr>
          <a:xfrm>
            <a:off x="8193824" y="485328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(Art. 68 GG)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7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DC0C1DA9-9924-49E4-9729-91036A5FE067}"/>
              </a:ext>
            </a:extLst>
          </p:cNvPr>
          <p:cNvSpPr/>
          <p:nvPr/>
        </p:nvSpPr>
        <p:spPr>
          <a:xfrm>
            <a:off x="346510" y="1966722"/>
            <a:ext cx="11492564" cy="425119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1B01FC4-AD50-45A7-A7B8-1844AB953259}"/>
              </a:ext>
            </a:extLst>
          </p:cNvPr>
          <p:cNvSpPr/>
          <p:nvPr/>
        </p:nvSpPr>
        <p:spPr>
          <a:xfrm>
            <a:off x="1026941" y="1748729"/>
            <a:ext cx="4199823" cy="2410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C499D15D-2BF4-4049-B61E-172BA12C98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 b="61609"/>
          <a:stretch/>
        </p:blipFill>
        <p:spPr bwMode="auto">
          <a:xfrm>
            <a:off x="1026609" y="505540"/>
            <a:ext cx="3768892" cy="1038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0B331E0-5750-4BB8-BB17-8858A9E46E70}"/>
              </a:ext>
            </a:extLst>
          </p:cNvPr>
          <p:cNvSpPr/>
          <p:nvPr/>
        </p:nvSpPr>
        <p:spPr>
          <a:xfrm>
            <a:off x="1803084" y="1513579"/>
            <a:ext cx="2551289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Bundeskanzler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51B935-F356-4660-95AD-43E113342170}"/>
              </a:ext>
            </a:extLst>
          </p:cNvPr>
          <p:cNvSpPr txBox="1"/>
          <p:nvPr/>
        </p:nvSpPr>
        <p:spPr>
          <a:xfrm>
            <a:off x="1860834" y="2723953"/>
            <a:ext cx="255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Bundeskabinett</a:t>
            </a:r>
          </a:p>
        </p:txBody>
      </p:sp>
      <p:pic>
        <p:nvPicPr>
          <p:cNvPr id="6" name="Grafik 5" descr="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Freihandzeichnungen&#10;">
            <a:extLst>
              <a:ext uri="{FF2B5EF4-FFF2-40B4-BE49-F238E27FC236}">
                <a16:creationId xmlns:a16="http://schemas.microsoft.com/office/drawing/2014/main" id="{3C3DFDE8-1F0B-4F6F-A32F-DEE6A9DC645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 b="61609"/>
          <a:stretch/>
        </p:blipFill>
        <p:spPr bwMode="auto">
          <a:xfrm>
            <a:off x="7743444" y="544034"/>
            <a:ext cx="3768892" cy="1038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D8C053C-EA6D-4A0F-A6A2-1CFAA291DE73}"/>
              </a:ext>
            </a:extLst>
          </p:cNvPr>
          <p:cNvSpPr/>
          <p:nvPr/>
        </p:nvSpPr>
        <p:spPr>
          <a:xfrm>
            <a:off x="8510289" y="1517715"/>
            <a:ext cx="2551289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Bundespräsident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8976351-42A0-462A-AE15-087580016B30}"/>
              </a:ext>
            </a:extLst>
          </p:cNvPr>
          <p:cNvCxnSpPr>
            <a:cxnSpLocks/>
          </p:cNvCxnSpPr>
          <p:nvPr/>
        </p:nvCxnSpPr>
        <p:spPr>
          <a:xfrm>
            <a:off x="4398745" y="1751798"/>
            <a:ext cx="3976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4F6650B-8395-4020-A697-6D2DB58C0A74}"/>
              </a:ext>
            </a:extLst>
          </p:cNvPr>
          <p:cNvCxnSpPr/>
          <p:nvPr/>
        </p:nvCxnSpPr>
        <p:spPr>
          <a:xfrm>
            <a:off x="5139892" y="1602339"/>
            <a:ext cx="3022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97F7737-2A40-429F-A395-FF87B9DE648D}"/>
              </a:ext>
            </a:extLst>
          </p:cNvPr>
          <p:cNvSpPr txBox="1"/>
          <p:nvPr/>
        </p:nvSpPr>
        <p:spPr>
          <a:xfrm>
            <a:off x="5278400" y="928144"/>
            <a:ext cx="280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schlägt Mitglieder des Bundeskabinetts vor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5F2EEBA-51FF-4872-8AC3-9D85C8EE559B}"/>
              </a:ext>
            </a:extLst>
          </p:cNvPr>
          <p:cNvCxnSpPr>
            <a:cxnSpLocks/>
          </p:cNvCxnSpPr>
          <p:nvPr/>
        </p:nvCxnSpPr>
        <p:spPr>
          <a:xfrm>
            <a:off x="7551781" y="2910874"/>
            <a:ext cx="37482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9472685-1496-403F-BBB4-8010DA94BFD5}"/>
              </a:ext>
            </a:extLst>
          </p:cNvPr>
          <p:cNvCxnSpPr>
            <a:cxnSpLocks/>
          </p:cNvCxnSpPr>
          <p:nvPr/>
        </p:nvCxnSpPr>
        <p:spPr>
          <a:xfrm>
            <a:off x="1860834" y="2542413"/>
            <a:ext cx="2580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DD1E644D-D5E5-439D-ADEC-2DE56F73C7FD}"/>
              </a:ext>
            </a:extLst>
          </p:cNvPr>
          <p:cNvSpPr/>
          <p:nvPr/>
        </p:nvSpPr>
        <p:spPr>
          <a:xfrm>
            <a:off x="4853254" y="1964629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2165742-CF5B-42F3-ABB5-3F1BD3AC2F77}"/>
              </a:ext>
            </a:extLst>
          </p:cNvPr>
          <p:cNvSpPr/>
          <p:nvPr/>
        </p:nvSpPr>
        <p:spPr>
          <a:xfrm>
            <a:off x="5158302" y="2379463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5F9BDE4-EE09-4712-82F1-D71193F015F6}"/>
              </a:ext>
            </a:extLst>
          </p:cNvPr>
          <p:cNvSpPr/>
          <p:nvPr/>
        </p:nvSpPr>
        <p:spPr>
          <a:xfrm>
            <a:off x="5303124" y="2910874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8235835-3685-4F44-BDD0-C5B3E0FBF5AD}"/>
              </a:ext>
            </a:extLst>
          </p:cNvPr>
          <p:cNvSpPr/>
          <p:nvPr/>
        </p:nvSpPr>
        <p:spPr>
          <a:xfrm>
            <a:off x="5073819" y="340295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2463960-3BA6-44A7-A4C0-6C179AF146A9}"/>
              </a:ext>
            </a:extLst>
          </p:cNvPr>
          <p:cNvSpPr/>
          <p:nvPr/>
        </p:nvSpPr>
        <p:spPr>
          <a:xfrm>
            <a:off x="4700309" y="374744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7E987EC-97AB-445D-B888-916D25B58F1E}"/>
              </a:ext>
            </a:extLst>
          </p:cNvPr>
          <p:cNvSpPr/>
          <p:nvPr/>
        </p:nvSpPr>
        <p:spPr>
          <a:xfrm>
            <a:off x="4225368" y="3995912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8BD8A7E-5ED0-40D2-9D15-84410975EE1D}"/>
              </a:ext>
            </a:extLst>
          </p:cNvPr>
          <p:cNvSpPr/>
          <p:nvPr/>
        </p:nvSpPr>
        <p:spPr>
          <a:xfrm>
            <a:off x="3726850" y="4158863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AE6B257-B31C-476E-BDE5-0E1C4D38E8D6}"/>
              </a:ext>
            </a:extLst>
          </p:cNvPr>
          <p:cNvSpPr/>
          <p:nvPr/>
        </p:nvSpPr>
        <p:spPr>
          <a:xfrm>
            <a:off x="3251909" y="4219520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869629E-3A92-4A65-9419-119FB72D31E7}"/>
              </a:ext>
            </a:extLst>
          </p:cNvPr>
          <p:cNvSpPr/>
          <p:nvPr/>
        </p:nvSpPr>
        <p:spPr>
          <a:xfrm>
            <a:off x="2740657" y="4215791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F694AC5-8302-403D-A44E-34C4C26F354D}"/>
              </a:ext>
            </a:extLst>
          </p:cNvPr>
          <p:cNvSpPr/>
          <p:nvPr/>
        </p:nvSpPr>
        <p:spPr>
          <a:xfrm>
            <a:off x="2190141" y="4128750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0CABEC4-5CCE-4C7C-A188-0B7AA72E1305}"/>
              </a:ext>
            </a:extLst>
          </p:cNvPr>
          <p:cNvSpPr/>
          <p:nvPr/>
        </p:nvSpPr>
        <p:spPr>
          <a:xfrm>
            <a:off x="1683305" y="3971562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2E112D5-4042-4D18-BAE2-D169DEF2B14B}"/>
              </a:ext>
            </a:extLst>
          </p:cNvPr>
          <p:cNvSpPr/>
          <p:nvPr/>
        </p:nvSpPr>
        <p:spPr>
          <a:xfrm>
            <a:off x="1247291" y="374744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28AAA91-CBB9-4A65-A1CF-94E055A21187}"/>
              </a:ext>
            </a:extLst>
          </p:cNvPr>
          <p:cNvSpPr/>
          <p:nvPr/>
        </p:nvSpPr>
        <p:spPr>
          <a:xfrm>
            <a:off x="806376" y="3391756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B2BB1BD-B30F-4508-BA81-A82C11A437F0}"/>
              </a:ext>
            </a:extLst>
          </p:cNvPr>
          <p:cNvSpPr/>
          <p:nvPr/>
        </p:nvSpPr>
        <p:spPr>
          <a:xfrm>
            <a:off x="632901" y="2924179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6BFA155-B740-433E-B8E0-A04AC2C3F9F7}"/>
              </a:ext>
            </a:extLst>
          </p:cNvPr>
          <p:cNvSpPr/>
          <p:nvPr/>
        </p:nvSpPr>
        <p:spPr>
          <a:xfrm>
            <a:off x="671432" y="2437557"/>
            <a:ext cx="373510" cy="3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864E27E-6F72-4E22-83FB-D10B3DF36344}"/>
              </a:ext>
            </a:extLst>
          </p:cNvPr>
          <p:cNvSpPr/>
          <p:nvPr/>
        </p:nvSpPr>
        <p:spPr>
          <a:xfrm>
            <a:off x="879057" y="1788347"/>
            <a:ext cx="480361" cy="520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1238416-998C-4185-83F0-84096CA9F6B8}"/>
              </a:ext>
            </a:extLst>
          </p:cNvPr>
          <p:cNvSpPr txBox="1"/>
          <p:nvPr/>
        </p:nvSpPr>
        <p:spPr>
          <a:xfrm>
            <a:off x="885524" y="4560281"/>
            <a:ext cx="45618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Minister arbeiten nach dem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___________________________.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EF32BB9-0DAF-43DD-A58E-790984FE5C12}"/>
              </a:ext>
            </a:extLst>
          </p:cNvPr>
          <p:cNvSpPr txBox="1"/>
          <p:nvPr/>
        </p:nvSpPr>
        <p:spPr>
          <a:xfrm>
            <a:off x="1159461" y="4862163"/>
            <a:ext cx="28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Ressortprinzip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D3735F0-25DC-46B9-85F8-C3599E161E5C}"/>
              </a:ext>
            </a:extLst>
          </p:cNvPr>
          <p:cNvSpPr txBox="1"/>
          <p:nvPr/>
        </p:nvSpPr>
        <p:spPr>
          <a:xfrm>
            <a:off x="6136868" y="2118701"/>
            <a:ext cx="538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Aufgaben des Bundeskanzlers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5D4EB66-9A25-4727-9498-3CAFAB089C77}"/>
              </a:ext>
            </a:extLst>
          </p:cNvPr>
          <p:cNvSpPr txBox="1"/>
          <p:nvPr/>
        </p:nvSpPr>
        <p:spPr>
          <a:xfrm>
            <a:off x="6136868" y="2597381"/>
            <a:ext cx="14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Art. 65 GG: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ECD7CE3-570B-4B61-9AB2-E63F913D5F2E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1247291" y="505540"/>
            <a:ext cx="166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B67FC55-400E-4E3E-B334-50A203186DED}"/>
              </a:ext>
            </a:extLst>
          </p:cNvPr>
          <p:cNvCxnSpPr>
            <a:cxnSpLocks/>
          </p:cNvCxnSpPr>
          <p:nvPr/>
        </p:nvCxnSpPr>
        <p:spPr>
          <a:xfrm>
            <a:off x="1247291" y="513224"/>
            <a:ext cx="0" cy="550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E482C399-83C0-4A3D-87AB-13854A8CD5D4}"/>
              </a:ext>
            </a:extLst>
          </p:cNvPr>
          <p:cNvCxnSpPr/>
          <p:nvPr/>
        </p:nvCxnSpPr>
        <p:spPr>
          <a:xfrm>
            <a:off x="211754" y="1446204"/>
            <a:ext cx="2300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B9E2C878-2469-4242-AFE8-21BFB395297C}"/>
              </a:ext>
            </a:extLst>
          </p:cNvPr>
          <p:cNvSpPr txBox="1"/>
          <p:nvPr/>
        </p:nvSpPr>
        <p:spPr>
          <a:xfrm>
            <a:off x="481266" y="1118662"/>
            <a:ext cx="21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Stellvertreter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CBEC7E7-1D4B-4939-85E4-E3F56744E71B}"/>
              </a:ext>
            </a:extLst>
          </p:cNvPr>
          <p:cNvSpPr txBox="1"/>
          <p:nvPr/>
        </p:nvSpPr>
        <p:spPr>
          <a:xfrm>
            <a:off x="1482684" y="178954"/>
            <a:ext cx="14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Art. 69 GG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A6C08DF-000D-4799-8DB6-99290D924034}"/>
              </a:ext>
            </a:extLst>
          </p:cNvPr>
          <p:cNvSpPr txBox="1"/>
          <p:nvPr/>
        </p:nvSpPr>
        <p:spPr>
          <a:xfrm>
            <a:off x="1482684" y="503072"/>
            <a:ext cx="12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bestimmt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D2B0C31-8DA2-4102-B26F-11C423A2CDD4}"/>
              </a:ext>
            </a:extLst>
          </p:cNvPr>
          <p:cNvCxnSpPr>
            <a:cxnSpLocks/>
          </p:cNvCxnSpPr>
          <p:nvPr/>
        </p:nvCxnSpPr>
        <p:spPr>
          <a:xfrm flipV="1">
            <a:off x="6212640" y="3237753"/>
            <a:ext cx="5087419" cy="37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CB100403-9D25-4A29-8D6E-92B24FE94DA3}"/>
              </a:ext>
            </a:extLst>
          </p:cNvPr>
          <p:cNvSpPr txBox="1"/>
          <p:nvPr/>
        </p:nvSpPr>
        <p:spPr>
          <a:xfrm>
            <a:off x="6844324" y="2580574"/>
            <a:ext cx="44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Bestimmt die Richtlinien der  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DEDF247-8898-471F-8285-61967E165AAE}"/>
              </a:ext>
            </a:extLst>
          </p:cNvPr>
          <p:cNvSpPr txBox="1"/>
          <p:nvPr/>
        </p:nvSpPr>
        <p:spPr>
          <a:xfrm>
            <a:off x="6265231" y="2896062"/>
            <a:ext cx="44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Regierungspolitik (Richtlinienkompetenz)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721D719-98BA-4D6B-B0B6-1D0FAC2126A9}"/>
              </a:ext>
            </a:extLst>
          </p:cNvPr>
          <p:cNvSpPr txBox="1"/>
          <p:nvPr/>
        </p:nvSpPr>
        <p:spPr>
          <a:xfrm>
            <a:off x="6168423" y="3423812"/>
            <a:ext cx="182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Art. 115b GG: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0FEFA2A-0592-48CA-8D7E-F3426005BA45}"/>
              </a:ext>
            </a:extLst>
          </p:cNvPr>
          <p:cNvCxnSpPr>
            <a:cxnSpLocks/>
          </p:cNvCxnSpPr>
          <p:nvPr/>
        </p:nvCxnSpPr>
        <p:spPr>
          <a:xfrm flipV="1">
            <a:off x="7825339" y="3681501"/>
            <a:ext cx="3509100" cy="1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0BE9F87C-B8C7-46D3-8ABA-C2E1FA4AD182}"/>
              </a:ext>
            </a:extLst>
          </p:cNvPr>
          <p:cNvCxnSpPr>
            <a:cxnSpLocks/>
          </p:cNvCxnSpPr>
          <p:nvPr/>
        </p:nvCxnSpPr>
        <p:spPr>
          <a:xfrm flipV="1">
            <a:off x="6288179" y="4055508"/>
            <a:ext cx="5087419" cy="37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fik 61">
            <a:extLst>
              <a:ext uri="{FF2B5EF4-FFF2-40B4-BE49-F238E27FC236}">
                <a16:creationId xmlns:a16="http://schemas.microsoft.com/office/drawing/2014/main" id="{8A5904D8-1683-4848-81A1-39E4D411B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16" y="4625310"/>
            <a:ext cx="1060930" cy="923010"/>
          </a:xfrm>
          <a:prstGeom prst="rect">
            <a:avLst/>
          </a:prstGeom>
        </p:spPr>
      </p:pic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DD36D9E3-5625-47EF-B00F-9AEE5F269899}"/>
              </a:ext>
            </a:extLst>
          </p:cNvPr>
          <p:cNvCxnSpPr>
            <a:cxnSpLocks/>
          </p:cNvCxnSpPr>
          <p:nvPr/>
        </p:nvCxnSpPr>
        <p:spPr>
          <a:xfrm>
            <a:off x="9230627" y="6007732"/>
            <a:ext cx="2365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8BAC1594-E002-407E-BA74-10B63CAEE5C8}"/>
              </a:ext>
            </a:extLst>
          </p:cNvPr>
          <p:cNvCxnSpPr/>
          <p:nvPr/>
        </p:nvCxnSpPr>
        <p:spPr>
          <a:xfrm>
            <a:off x="4412123" y="1788347"/>
            <a:ext cx="1478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7799C0D4-CE28-4961-871A-98EFF655F9AB}"/>
              </a:ext>
            </a:extLst>
          </p:cNvPr>
          <p:cNvCxnSpPr/>
          <p:nvPr/>
        </p:nvCxnSpPr>
        <p:spPr>
          <a:xfrm>
            <a:off x="5900286" y="1788347"/>
            <a:ext cx="0" cy="358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114FFCF2-721C-4187-A254-C0C2E193E0D9}"/>
              </a:ext>
            </a:extLst>
          </p:cNvPr>
          <p:cNvCxnSpPr/>
          <p:nvPr/>
        </p:nvCxnSpPr>
        <p:spPr>
          <a:xfrm>
            <a:off x="5890661" y="5370897"/>
            <a:ext cx="2940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78F96FA2-7F74-419F-9D31-1B3E413B544F}"/>
              </a:ext>
            </a:extLst>
          </p:cNvPr>
          <p:cNvSpPr txBox="1"/>
          <p:nvPr/>
        </p:nvSpPr>
        <p:spPr>
          <a:xfrm>
            <a:off x="6178606" y="4192182"/>
            <a:ext cx="241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Trägt 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77041770-26F6-4E92-9C4C-06B0972E4242}"/>
              </a:ext>
            </a:extLst>
          </p:cNvPr>
          <p:cNvCxnSpPr>
            <a:cxnSpLocks/>
          </p:cNvCxnSpPr>
          <p:nvPr/>
        </p:nvCxnSpPr>
        <p:spPr>
          <a:xfrm flipV="1">
            <a:off x="6905708" y="4544230"/>
            <a:ext cx="2529837" cy="8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3938A999-FF0E-4E1C-9A30-93F87995B609}"/>
              </a:ext>
            </a:extLst>
          </p:cNvPr>
          <p:cNvSpPr txBox="1"/>
          <p:nvPr/>
        </p:nvSpPr>
        <p:spPr>
          <a:xfrm>
            <a:off x="6722833" y="4176288"/>
            <a:ext cx="29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Regierungsverantwortung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C95EC09-17F1-4EBF-ADE5-F33016C9F200}"/>
              </a:ext>
            </a:extLst>
          </p:cNvPr>
          <p:cNvSpPr txBox="1"/>
          <p:nvPr/>
        </p:nvSpPr>
        <p:spPr>
          <a:xfrm>
            <a:off x="6168907" y="4546344"/>
            <a:ext cx="241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473ED0F4-9E04-4E8F-BDAC-4CE911042D48}"/>
              </a:ext>
            </a:extLst>
          </p:cNvPr>
          <p:cNvSpPr txBox="1"/>
          <p:nvPr/>
        </p:nvSpPr>
        <p:spPr>
          <a:xfrm>
            <a:off x="9546971" y="5612884"/>
            <a:ext cx="241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Bundestag</a:t>
            </a: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C9CC4EA5-931C-4BB5-ABC2-52DCC1BE3D5C}"/>
              </a:ext>
            </a:extLst>
          </p:cNvPr>
          <p:cNvCxnSpPr>
            <a:cxnSpLocks/>
          </p:cNvCxnSpPr>
          <p:nvPr/>
        </p:nvCxnSpPr>
        <p:spPr>
          <a:xfrm>
            <a:off x="4441760" y="1874448"/>
            <a:ext cx="1371899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2D186B8A-1E40-4BC5-8FAB-4A94009AD5BF}"/>
              </a:ext>
            </a:extLst>
          </p:cNvPr>
          <p:cNvCxnSpPr/>
          <p:nvPr/>
        </p:nvCxnSpPr>
        <p:spPr>
          <a:xfrm>
            <a:off x="5813659" y="1874448"/>
            <a:ext cx="0" cy="3673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93D72DEF-4B82-4B2A-A4B3-1A5CA3C80863}"/>
              </a:ext>
            </a:extLst>
          </p:cNvPr>
          <p:cNvCxnSpPr/>
          <p:nvPr/>
        </p:nvCxnSpPr>
        <p:spPr>
          <a:xfrm>
            <a:off x="5813659" y="5548320"/>
            <a:ext cx="3099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105A9A3C-7AFD-4D69-A0B3-E0E45B4A3928}"/>
              </a:ext>
            </a:extLst>
          </p:cNvPr>
          <p:cNvCxnSpPr/>
          <p:nvPr/>
        </p:nvCxnSpPr>
        <p:spPr>
          <a:xfrm>
            <a:off x="6092792" y="5231495"/>
            <a:ext cx="3333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>
            <a:extLst>
              <a:ext uri="{FF2B5EF4-FFF2-40B4-BE49-F238E27FC236}">
                <a16:creationId xmlns:a16="http://schemas.microsoft.com/office/drawing/2014/main" id="{82BA9DC1-592D-4B1D-A6F9-C112BD971C79}"/>
              </a:ext>
            </a:extLst>
          </p:cNvPr>
          <p:cNvSpPr txBox="1"/>
          <p:nvPr/>
        </p:nvSpPr>
        <p:spPr>
          <a:xfrm>
            <a:off x="6044259" y="4920577"/>
            <a:ext cx="328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Vertrauensfrage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(Art. 68 GG)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78CB23D9-49EA-49A6-AA34-5DD6F0BC2788}"/>
              </a:ext>
            </a:extLst>
          </p:cNvPr>
          <p:cNvSpPr txBox="1"/>
          <p:nvPr/>
        </p:nvSpPr>
        <p:spPr>
          <a:xfrm>
            <a:off x="3942727" y="5593047"/>
            <a:ext cx="481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Konstruktives Misstrauensvotum (Art. 67 GG)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267B6ECF-830A-477F-92F7-38E3156C3BA3}"/>
              </a:ext>
            </a:extLst>
          </p:cNvPr>
          <p:cNvSpPr txBox="1"/>
          <p:nvPr/>
        </p:nvSpPr>
        <p:spPr>
          <a:xfrm>
            <a:off x="7249149" y="3340256"/>
            <a:ext cx="44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Befehls- und Kommandogewalt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66A67FA2-052A-4C7F-9B6F-82D6E9A2369E}"/>
              </a:ext>
            </a:extLst>
          </p:cNvPr>
          <p:cNvSpPr txBox="1"/>
          <p:nvPr/>
        </p:nvSpPr>
        <p:spPr>
          <a:xfrm>
            <a:off x="5676634" y="3762863"/>
            <a:ext cx="44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Verteidigungsfall</a:t>
            </a:r>
          </a:p>
        </p:txBody>
      </p:sp>
    </p:spTree>
    <p:extLst>
      <p:ext uri="{BB962C8B-B14F-4D97-AF65-F5344CB8AC3E}">
        <p14:creationId xmlns:p14="http://schemas.microsoft.com/office/powerpoint/2010/main" val="274644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BD6465F6-6D17-4D7F-99B2-BB3876A89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" y="795528"/>
            <a:ext cx="6836664" cy="51274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0DD9E4-B635-4DF9-8755-13A14DC09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863" y="4218051"/>
            <a:ext cx="1666875" cy="17049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A08844F-1B0A-46C6-8EE9-B587A9E6846F}"/>
              </a:ext>
            </a:extLst>
          </p:cNvPr>
          <p:cNvSpPr txBox="1"/>
          <p:nvPr/>
        </p:nvSpPr>
        <p:spPr>
          <a:xfrm>
            <a:off x="8248851" y="1001027"/>
            <a:ext cx="3118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Warum wird der US-Präsident als mächtigster Mann der Welt bezeichnet?</a:t>
            </a:r>
          </a:p>
        </p:txBody>
      </p:sp>
    </p:spTree>
    <p:extLst>
      <p:ext uri="{BB962C8B-B14F-4D97-AF65-F5344CB8AC3E}">
        <p14:creationId xmlns:p14="http://schemas.microsoft.com/office/powerpoint/2010/main" val="355965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619</Words>
  <Application>Microsoft Office PowerPoint</Application>
  <DocSecurity>0</DocSecurity>
  <PresentationFormat>Breitbild</PresentationFormat>
  <Paragraphs>80</Paragraphs>
  <Slides>12</Slides>
  <Notes>9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Weber, Alexandra</dc:creator>
  <cp:keywords/>
  <dc:description/>
  <cp:lastModifiedBy>Weber, Alexandra</cp:lastModifiedBy>
  <cp:revision>171</cp:revision>
  <dcterms:created xsi:type="dcterms:W3CDTF">2023-08-10T15:04:25Z</dcterms:created>
  <dcterms:modified xsi:type="dcterms:W3CDTF">2024-10-22T19:12:52Z</dcterms:modified>
  <cp:category/>
  <dc:identifier/>
  <cp:contentStatus/>
  <dc:language/>
  <cp:version/>
</cp:coreProperties>
</file>