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5" r:id="rId4"/>
    <p:sldId id="286" r:id="rId5"/>
    <p:sldId id="285" r:id="rId6"/>
    <p:sldId id="273" r:id="rId7"/>
    <p:sldId id="274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00000"/>
    <a:srgbClr val="7030A0"/>
    <a:srgbClr val="D60093"/>
    <a:srgbClr val="CC00CC"/>
    <a:srgbClr val="D6C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67" autoAdjust="0"/>
    <p:restoredTop sz="95833" autoAdjust="0"/>
  </p:normalViewPr>
  <p:slideViewPr>
    <p:cSldViewPr snapToGrid="0">
      <p:cViewPr varScale="1">
        <p:scale>
          <a:sx n="117" d="100"/>
          <a:sy n="117" d="100"/>
        </p:scale>
        <p:origin x="12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A6292-E6B4-4A7B-B466-0D68A622E50A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5681F-8923-46EB-8138-66F2C3D3EF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6637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Link: https://www.arte.tv/de/videos/100626-000-A/wie-viel-macht-hat-der-praesident-5-5/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5681F-8923-46EB-8138-66F2C3D3EFC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8421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Link: https://www.arte.tv/de/videos/100626-000-A/wie-viel-macht-hat-der-praesident-5-5/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5681F-8923-46EB-8138-66F2C3D3EFC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6216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38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9AFAA-9BBE-47EE-BC62-46FF2FF0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652B30-99BE-477D-859B-7E833BDE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A791FF-ABFC-42B0-890B-000BBA4C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2929F7-1BA9-4B28-B4CA-BB1F70B8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E23B97-D320-4598-B2FE-753F17C8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54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75306-EFD4-4D54-AF33-1632B827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5D1008-A0C8-4790-972A-2B2A6ECDF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69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934D2-AAFC-4114-9CDC-3828731E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2A0235-45BC-440E-AAF4-723CC0A54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36CD9D-B741-44C8-8E35-1BC3D57C3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3333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427AC-9839-4219-9A0F-73207DE9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089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24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Pinselstrich">
            <a:extLst>
              <a:ext uri="{FF2B5EF4-FFF2-40B4-BE49-F238E27FC236}">
                <a16:creationId xmlns:a16="http://schemas.microsoft.com/office/drawing/2014/main" id="{7008F972-9B76-4015-868C-BBE8F604C2D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B1F0C98-E287-4848-A344-09F890479653}"/>
              </a:ext>
            </a:extLst>
          </p:cNvPr>
          <p:cNvSpPr txBox="1"/>
          <p:nvPr userDrawn="1"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 dirty="0"/>
          </a:p>
        </p:txBody>
      </p:sp>
      <p:pic>
        <p:nvPicPr>
          <p:cNvPr id="9" name="Grafik 8" descr="Ein Pinselstrich">
            <a:extLst>
              <a:ext uri="{FF2B5EF4-FFF2-40B4-BE49-F238E27FC236}">
                <a16:creationId xmlns:a16="http://schemas.microsoft.com/office/drawing/2014/main" id="{7FDA39BC-BE98-435A-BC33-E85D11D1275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10" name="Grafik 9" descr="Ein Pinselstrich">
            <a:extLst>
              <a:ext uri="{FF2B5EF4-FFF2-40B4-BE49-F238E27FC236}">
                <a16:creationId xmlns:a16="http://schemas.microsoft.com/office/drawing/2014/main" id="{0C2AAF5E-8FF3-4D66-8639-03C6929170D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08CF5A1-5613-4C54-B25E-8A34897FCEB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8" y="6358056"/>
            <a:ext cx="390450" cy="39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4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erikaswahl.de/umfragen/praesidentschaft-2024" TargetMode="External"/><Relationship Id="rId2" Type="http://schemas.openxmlformats.org/officeDocument/2006/relationships/hyperlink" Target="https://www.bpb.de/fsd/karte-us-wah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conomist.com/graphic-detail/2016/12/28/americas-electoral-college-and-the-popular-vot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469676-6126-4408-83BC-0E3E5F2BE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26" y="1242204"/>
            <a:ext cx="9784548" cy="415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9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3789688-59DC-494C-97C5-CA13CF4837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"/>
          <a:stretch/>
        </p:blipFill>
        <p:spPr>
          <a:xfrm>
            <a:off x="1526720" y="249007"/>
            <a:ext cx="8893628" cy="5845034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46005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16489C83-B7E2-44D1-9CBC-7BE9B5E8A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72927"/>
              </p:ext>
            </p:extLst>
          </p:nvPr>
        </p:nvGraphicFramePr>
        <p:xfrm>
          <a:off x="390977" y="156329"/>
          <a:ext cx="11283953" cy="6078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109">
                  <a:extLst>
                    <a:ext uri="{9D8B030D-6E8A-4147-A177-3AD203B41FA5}">
                      <a16:colId xmlns:a16="http://schemas.microsoft.com/office/drawing/2014/main" val="4196606084"/>
                    </a:ext>
                  </a:extLst>
                </a:gridCol>
                <a:gridCol w="2179864">
                  <a:extLst>
                    <a:ext uri="{9D8B030D-6E8A-4147-A177-3AD203B41FA5}">
                      <a16:colId xmlns:a16="http://schemas.microsoft.com/office/drawing/2014/main" val="2890066175"/>
                    </a:ext>
                  </a:extLst>
                </a:gridCol>
                <a:gridCol w="2179864">
                  <a:extLst>
                    <a:ext uri="{9D8B030D-6E8A-4147-A177-3AD203B41FA5}">
                      <a16:colId xmlns:a16="http://schemas.microsoft.com/office/drawing/2014/main" val="816395429"/>
                    </a:ext>
                  </a:extLst>
                </a:gridCol>
                <a:gridCol w="1967593">
                  <a:extLst>
                    <a:ext uri="{9D8B030D-6E8A-4147-A177-3AD203B41FA5}">
                      <a16:colId xmlns:a16="http://schemas.microsoft.com/office/drawing/2014/main" val="3033413977"/>
                    </a:ext>
                  </a:extLst>
                </a:gridCol>
                <a:gridCol w="3355523">
                  <a:extLst>
                    <a:ext uri="{9D8B030D-6E8A-4147-A177-3AD203B41FA5}">
                      <a16:colId xmlns:a16="http://schemas.microsoft.com/office/drawing/2014/main" val="2567207344"/>
                    </a:ext>
                  </a:extLst>
                </a:gridCol>
              </a:tblGrid>
              <a:tr h="675444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Bundesstaat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2012 (Barack Obama vs. </a:t>
                      </a:r>
                      <a:r>
                        <a:rPr lang="de-DE" dirty="0" err="1">
                          <a:solidFill>
                            <a:schemeClr val="tx1"/>
                          </a:solidFill>
                        </a:rPr>
                        <a:t>Mitt</a:t>
                      </a: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 Romney)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2016 (Hillary Clinton vs. Donald Trump)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2020 (Joe Biden vs. Donald Trump)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2024 Umfragewerte Oktober</a:t>
                      </a:r>
                    </a:p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de-DE" dirty="0" err="1">
                          <a:solidFill>
                            <a:schemeClr val="tx1"/>
                          </a:solidFill>
                        </a:rPr>
                        <a:t>Kamala</a:t>
                      </a: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 Harris vs. Donald Trump)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424491"/>
                  </a:ext>
                </a:extLst>
              </a:tr>
              <a:tr h="675444">
                <a:tc>
                  <a:txBody>
                    <a:bodyPr/>
                    <a:lstStyle/>
                    <a:p>
                      <a:r>
                        <a:rPr lang="de-DE" b="1" dirty="0"/>
                        <a:t>Arizona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Obama     44,6 %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de-DE" dirty="0"/>
                        <a:t>Romney    53,7 % </a:t>
                      </a:r>
                      <a:r>
                        <a:rPr lang="de-DE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Clinton    45,1 %</a:t>
                      </a:r>
                    </a:p>
                    <a:p>
                      <a:r>
                        <a:rPr lang="de-DE" dirty="0"/>
                        <a:t>Trump     48,7 % </a:t>
                      </a:r>
                      <a:r>
                        <a:rPr lang="de-DE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Biden     49,4 % </a:t>
                      </a:r>
                      <a:r>
                        <a:rPr lang="de-DE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de-DE" dirty="0"/>
                        <a:t>Trump    49,1 %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Harris      49,3 % </a:t>
                      </a:r>
                      <a:r>
                        <a:rPr lang="de-DE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</a:t>
                      </a:r>
                      <a:endParaRPr lang="de-DE" dirty="0"/>
                    </a:p>
                    <a:p>
                      <a:r>
                        <a:rPr lang="de-DE" dirty="0"/>
                        <a:t>Trump     49,2 %            </a:t>
                      </a:r>
                      <a:r>
                        <a:rPr lang="de-DE" sz="1000" dirty="0"/>
                        <a:t>(20.10.)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477267"/>
                  </a:ext>
                </a:extLst>
              </a:tr>
              <a:tr h="675444">
                <a:tc>
                  <a:txBody>
                    <a:bodyPr/>
                    <a:lstStyle/>
                    <a:p>
                      <a:r>
                        <a:rPr lang="de-DE" b="1" dirty="0"/>
                        <a:t>North Carolina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Obama     48,4 %</a:t>
                      </a:r>
                    </a:p>
                    <a:p>
                      <a:r>
                        <a:rPr lang="de-DE" dirty="0"/>
                        <a:t>Romney    50,4 % </a:t>
                      </a:r>
                      <a:r>
                        <a:rPr lang="de-DE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Clinton     46,2 %</a:t>
                      </a:r>
                    </a:p>
                    <a:p>
                      <a:r>
                        <a:rPr lang="de-DE" dirty="0"/>
                        <a:t>Trump      49,8 % </a:t>
                      </a:r>
                      <a:r>
                        <a:rPr lang="de-DE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Biden     48,6 %</a:t>
                      </a:r>
                    </a:p>
                    <a:p>
                      <a:r>
                        <a:rPr lang="de-DE" dirty="0"/>
                        <a:t>Trump    49,9 % </a:t>
                      </a:r>
                      <a:r>
                        <a:rPr lang="de-DE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Harris      50,5 % </a:t>
                      </a:r>
                      <a:r>
                        <a:rPr lang="de-DE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</a:t>
                      </a:r>
                      <a:endParaRPr lang="de-DE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de-DE" dirty="0"/>
                        <a:t>Trump     48,8 %             </a:t>
                      </a:r>
                      <a:r>
                        <a:rPr lang="de-DE" sz="1000" dirty="0"/>
                        <a:t>(20.10.)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4710897"/>
                  </a:ext>
                </a:extLst>
              </a:tr>
              <a:tr h="675444">
                <a:tc>
                  <a:txBody>
                    <a:bodyPr/>
                    <a:lstStyle/>
                    <a:p>
                      <a:r>
                        <a:rPr lang="de-DE" b="1" dirty="0"/>
                        <a:t>Kalifornien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Obama      60,2 % </a:t>
                      </a:r>
                      <a:r>
                        <a:rPr lang="de-DE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  <a:p>
                      <a:r>
                        <a:rPr lang="de-DE" dirty="0"/>
                        <a:t>Romney     37,1 %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Clinton     61,7 % </a:t>
                      </a:r>
                      <a:r>
                        <a:rPr lang="de-DE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  <a:p>
                      <a:r>
                        <a:rPr lang="de-DE" dirty="0"/>
                        <a:t>Trump      31,6 %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Biden     63,5 % </a:t>
                      </a:r>
                      <a:r>
                        <a:rPr lang="de-DE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  <a:p>
                      <a:r>
                        <a:rPr lang="de-DE" dirty="0"/>
                        <a:t>Trump    34,3 %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Harris      61,0 % </a:t>
                      </a:r>
                      <a:r>
                        <a:rPr lang="de-DE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</a:t>
                      </a:r>
                      <a:endParaRPr lang="de-DE" dirty="0"/>
                    </a:p>
                    <a:p>
                      <a:r>
                        <a:rPr lang="de-DE" dirty="0"/>
                        <a:t>Trump     36,6 %             </a:t>
                      </a:r>
                      <a:r>
                        <a:rPr lang="de-DE" sz="900" dirty="0"/>
                        <a:t>(16.10.)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405048"/>
                  </a:ext>
                </a:extLst>
              </a:tr>
              <a:tr h="675444">
                <a:tc>
                  <a:txBody>
                    <a:bodyPr/>
                    <a:lstStyle/>
                    <a:p>
                      <a:r>
                        <a:rPr lang="de-DE" b="1" dirty="0"/>
                        <a:t>New York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Obama      63,4 % </a:t>
                      </a:r>
                      <a:r>
                        <a:rPr lang="de-DE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  <a:p>
                      <a:r>
                        <a:rPr lang="de-DE" dirty="0"/>
                        <a:t>Romney     35,2 %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Clinton     59,0 % </a:t>
                      </a:r>
                      <a:r>
                        <a:rPr lang="de-DE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  <a:p>
                      <a:r>
                        <a:rPr lang="de-DE" dirty="0"/>
                        <a:t>Trump      36,5 %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Biden     60,9 % </a:t>
                      </a:r>
                      <a:r>
                        <a:rPr lang="de-DE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  <a:p>
                      <a:r>
                        <a:rPr lang="de-DE" dirty="0"/>
                        <a:t>Trump    37,8 %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Harris      60,6 % </a:t>
                      </a:r>
                      <a:r>
                        <a:rPr lang="de-DE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</a:t>
                      </a:r>
                      <a:endParaRPr lang="de-DE" dirty="0"/>
                    </a:p>
                    <a:p>
                      <a:r>
                        <a:rPr lang="de-DE" dirty="0"/>
                        <a:t>Trump     39,4 %             </a:t>
                      </a:r>
                      <a:r>
                        <a:rPr lang="de-DE" sz="1000" dirty="0"/>
                        <a:t>(01.10.)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064118"/>
                  </a:ext>
                </a:extLst>
              </a:tr>
              <a:tr h="675444">
                <a:tc>
                  <a:txBody>
                    <a:bodyPr/>
                    <a:lstStyle/>
                    <a:p>
                      <a:r>
                        <a:rPr lang="de-DE" b="1" dirty="0"/>
                        <a:t>Pennsylvania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Obama      52,0 % </a:t>
                      </a:r>
                      <a:r>
                        <a:rPr lang="de-DE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  <a:p>
                      <a:r>
                        <a:rPr lang="de-DE" dirty="0"/>
                        <a:t>Romney    46,6 %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Clinton     47,5 %</a:t>
                      </a:r>
                    </a:p>
                    <a:p>
                      <a:r>
                        <a:rPr lang="de-DE" dirty="0"/>
                        <a:t>Trump      48,2 % </a:t>
                      </a:r>
                      <a:r>
                        <a:rPr lang="de-DE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Biden     50,0 % </a:t>
                      </a:r>
                      <a:r>
                        <a:rPr lang="de-DE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  <a:p>
                      <a:r>
                        <a:rPr lang="de-DE" dirty="0"/>
                        <a:t>Trump    48,8 %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Harris      47,4 %</a:t>
                      </a:r>
                    </a:p>
                    <a:p>
                      <a:r>
                        <a:rPr lang="de-DE" dirty="0"/>
                        <a:t>Trump     49,9 % </a:t>
                      </a:r>
                      <a:r>
                        <a:rPr lang="de-DE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</a:t>
                      </a:r>
                      <a:r>
                        <a:rPr lang="de-DE" dirty="0"/>
                        <a:t>        </a:t>
                      </a:r>
                      <a:r>
                        <a:rPr lang="de-DE" sz="1000" dirty="0"/>
                        <a:t>(20.10.)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2200280"/>
                  </a:ext>
                </a:extLst>
              </a:tr>
              <a:tr h="675444">
                <a:tc>
                  <a:txBody>
                    <a:bodyPr/>
                    <a:lstStyle/>
                    <a:p>
                      <a:r>
                        <a:rPr lang="de-DE" b="1" dirty="0"/>
                        <a:t>Tennessee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Obama      39,1 %</a:t>
                      </a:r>
                    </a:p>
                    <a:p>
                      <a:r>
                        <a:rPr lang="de-DE" dirty="0"/>
                        <a:t>Romney     59,5 % </a:t>
                      </a:r>
                      <a:r>
                        <a:rPr lang="de-DE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Clinton     34,7 %</a:t>
                      </a:r>
                    </a:p>
                    <a:p>
                      <a:r>
                        <a:rPr lang="de-DE" dirty="0"/>
                        <a:t>Trump      60,7 % </a:t>
                      </a:r>
                      <a:r>
                        <a:rPr lang="de-DE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Biden     37,5 %</a:t>
                      </a:r>
                    </a:p>
                    <a:p>
                      <a:r>
                        <a:rPr lang="de-DE" dirty="0"/>
                        <a:t>Trump    60,7 % </a:t>
                      </a:r>
                      <a:r>
                        <a:rPr lang="de-DE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Harris      37,6 %</a:t>
                      </a:r>
                    </a:p>
                    <a:p>
                      <a:r>
                        <a:rPr lang="de-DE" dirty="0"/>
                        <a:t>Trump     62,4 % </a:t>
                      </a:r>
                      <a:r>
                        <a:rPr lang="de-DE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</a:t>
                      </a:r>
                      <a:r>
                        <a:rPr lang="de-DE" dirty="0"/>
                        <a:t>       </a:t>
                      </a:r>
                      <a:r>
                        <a:rPr lang="de-DE" sz="1000" dirty="0"/>
                        <a:t>(17.10.)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753025"/>
                  </a:ext>
                </a:extLst>
              </a:tr>
              <a:tr h="675444">
                <a:tc>
                  <a:txBody>
                    <a:bodyPr/>
                    <a:lstStyle/>
                    <a:p>
                      <a:r>
                        <a:rPr lang="de-DE" b="1" dirty="0"/>
                        <a:t>Utah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Obama       24,8 %</a:t>
                      </a:r>
                    </a:p>
                    <a:p>
                      <a:r>
                        <a:rPr lang="de-DE" dirty="0"/>
                        <a:t>Romney     72,8 % </a:t>
                      </a:r>
                      <a:r>
                        <a:rPr lang="de-DE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Clinton     27,5 %</a:t>
                      </a:r>
                    </a:p>
                    <a:p>
                      <a:r>
                        <a:rPr lang="de-DE" dirty="0"/>
                        <a:t>Trump      45,5 % </a:t>
                      </a:r>
                      <a:r>
                        <a:rPr lang="de-DE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Biden     37,7 %</a:t>
                      </a:r>
                    </a:p>
                    <a:p>
                      <a:r>
                        <a:rPr lang="de-DE" dirty="0"/>
                        <a:t>Trump    58,1 % </a:t>
                      </a:r>
                      <a:r>
                        <a:rPr lang="de-DE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Harris      38,0 %</a:t>
                      </a:r>
                    </a:p>
                    <a:p>
                      <a:r>
                        <a:rPr lang="de-DE" dirty="0"/>
                        <a:t>Trump     54,0 % </a:t>
                      </a:r>
                      <a:r>
                        <a:rPr lang="de-DE" sz="18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</a:t>
                      </a:r>
                      <a:r>
                        <a:rPr lang="de-DE" sz="1000" dirty="0"/>
                        <a:t>                 (07.10.)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6638686"/>
                  </a:ext>
                </a:extLst>
              </a:tr>
              <a:tr h="675444">
                <a:tc>
                  <a:txBody>
                    <a:bodyPr/>
                    <a:lstStyle/>
                    <a:p>
                      <a:r>
                        <a:rPr lang="de-DE" b="1" dirty="0"/>
                        <a:t>Wisconsin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Obama       52,8 % </a:t>
                      </a:r>
                      <a:r>
                        <a:rPr lang="de-DE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  <a:p>
                      <a:r>
                        <a:rPr lang="de-DE" dirty="0"/>
                        <a:t>Romney     45,9 %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Clinton    46,5 %</a:t>
                      </a:r>
                    </a:p>
                    <a:p>
                      <a:r>
                        <a:rPr lang="de-DE" dirty="0"/>
                        <a:t>Trump     47,2 % </a:t>
                      </a:r>
                      <a:r>
                        <a:rPr lang="de-DE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Biden     49,5 % </a:t>
                      </a:r>
                      <a:r>
                        <a:rPr lang="de-DE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  <a:p>
                      <a:r>
                        <a:rPr lang="de-DE" dirty="0"/>
                        <a:t>Trump    48,8 %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Harris      49,0 % </a:t>
                      </a:r>
                      <a:r>
                        <a:rPr lang="de-DE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</a:t>
                      </a:r>
                      <a:endParaRPr lang="de-DE" dirty="0"/>
                    </a:p>
                    <a:p>
                      <a:r>
                        <a:rPr lang="de-DE" dirty="0"/>
                        <a:t>Trump     48,4 %              </a:t>
                      </a:r>
                      <a:r>
                        <a:rPr lang="de-DE" sz="1000" dirty="0"/>
                        <a:t> (20.10.)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9575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87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16489C83-B7E2-44D1-9CBC-7BE9B5E8A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171367"/>
              </p:ext>
            </p:extLst>
          </p:nvPr>
        </p:nvGraphicFramePr>
        <p:xfrm>
          <a:off x="390977" y="156329"/>
          <a:ext cx="11283953" cy="6078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109">
                  <a:extLst>
                    <a:ext uri="{9D8B030D-6E8A-4147-A177-3AD203B41FA5}">
                      <a16:colId xmlns:a16="http://schemas.microsoft.com/office/drawing/2014/main" val="4196606084"/>
                    </a:ext>
                  </a:extLst>
                </a:gridCol>
                <a:gridCol w="2179864">
                  <a:extLst>
                    <a:ext uri="{9D8B030D-6E8A-4147-A177-3AD203B41FA5}">
                      <a16:colId xmlns:a16="http://schemas.microsoft.com/office/drawing/2014/main" val="2890066175"/>
                    </a:ext>
                  </a:extLst>
                </a:gridCol>
                <a:gridCol w="2179864">
                  <a:extLst>
                    <a:ext uri="{9D8B030D-6E8A-4147-A177-3AD203B41FA5}">
                      <a16:colId xmlns:a16="http://schemas.microsoft.com/office/drawing/2014/main" val="816395429"/>
                    </a:ext>
                  </a:extLst>
                </a:gridCol>
                <a:gridCol w="1967593">
                  <a:extLst>
                    <a:ext uri="{9D8B030D-6E8A-4147-A177-3AD203B41FA5}">
                      <a16:colId xmlns:a16="http://schemas.microsoft.com/office/drawing/2014/main" val="3033413977"/>
                    </a:ext>
                  </a:extLst>
                </a:gridCol>
                <a:gridCol w="3355523">
                  <a:extLst>
                    <a:ext uri="{9D8B030D-6E8A-4147-A177-3AD203B41FA5}">
                      <a16:colId xmlns:a16="http://schemas.microsoft.com/office/drawing/2014/main" val="2567207344"/>
                    </a:ext>
                  </a:extLst>
                </a:gridCol>
              </a:tblGrid>
              <a:tr h="675444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Bundesstaat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2012 (Barack Obama vs. </a:t>
                      </a:r>
                      <a:r>
                        <a:rPr lang="de-DE" dirty="0" err="1">
                          <a:solidFill>
                            <a:schemeClr val="tx1"/>
                          </a:solidFill>
                        </a:rPr>
                        <a:t>Mitt</a:t>
                      </a: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 Romney)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2016 (Hillary Clinton vs. Donald Trump)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2020 (Joe Biden vs. Donald Trump)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2024 Umfragewerte Oktober</a:t>
                      </a:r>
                    </a:p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de-DE" dirty="0" err="1">
                          <a:solidFill>
                            <a:schemeClr val="tx1"/>
                          </a:solidFill>
                        </a:rPr>
                        <a:t>Kamala</a:t>
                      </a: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 Harris vs. Donald Trump)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424491"/>
                  </a:ext>
                </a:extLst>
              </a:tr>
              <a:tr h="675444">
                <a:tc>
                  <a:txBody>
                    <a:bodyPr/>
                    <a:lstStyle/>
                    <a:p>
                      <a:r>
                        <a:rPr lang="de-DE" b="1" dirty="0"/>
                        <a:t>Arizona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Obama     44,6 %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de-DE" dirty="0"/>
                        <a:t>Romney    53,7 % </a:t>
                      </a:r>
                      <a:r>
                        <a:rPr lang="de-DE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Clinton    45,1 %</a:t>
                      </a:r>
                    </a:p>
                    <a:p>
                      <a:r>
                        <a:rPr lang="de-DE" dirty="0"/>
                        <a:t>Trump     48,7 % </a:t>
                      </a:r>
                      <a:r>
                        <a:rPr lang="de-DE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Biden     49,4 % </a:t>
                      </a:r>
                      <a:r>
                        <a:rPr lang="de-DE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de-DE" dirty="0"/>
                        <a:t>Trump    49,1 %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Harris      49,3 %</a:t>
                      </a:r>
                    </a:p>
                    <a:p>
                      <a:r>
                        <a:rPr lang="de-DE" dirty="0"/>
                        <a:t>Trump     49,2 % </a:t>
                      </a:r>
                      <a:r>
                        <a:rPr lang="de-DE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</a:t>
                      </a:r>
                      <a:r>
                        <a:rPr lang="de-DE" dirty="0"/>
                        <a:t>        </a:t>
                      </a:r>
                      <a:r>
                        <a:rPr lang="de-DE" sz="1000" dirty="0"/>
                        <a:t>(20.10.)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477267"/>
                  </a:ext>
                </a:extLst>
              </a:tr>
              <a:tr h="675444">
                <a:tc>
                  <a:txBody>
                    <a:bodyPr/>
                    <a:lstStyle/>
                    <a:p>
                      <a:r>
                        <a:rPr lang="de-DE" b="1" dirty="0"/>
                        <a:t>North Carolina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Obama     48,4 %</a:t>
                      </a:r>
                    </a:p>
                    <a:p>
                      <a:r>
                        <a:rPr lang="de-DE" dirty="0"/>
                        <a:t>Romney    50,4 % </a:t>
                      </a:r>
                      <a:r>
                        <a:rPr lang="de-DE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Clinton     46,2 %</a:t>
                      </a:r>
                    </a:p>
                    <a:p>
                      <a:r>
                        <a:rPr lang="de-DE" dirty="0"/>
                        <a:t>Trump      49,8 % </a:t>
                      </a:r>
                      <a:r>
                        <a:rPr lang="de-DE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Biden     48,6 %</a:t>
                      </a:r>
                    </a:p>
                    <a:p>
                      <a:r>
                        <a:rPr lang="de-DE" dirty="0"/>
                        <a:t>Trump    49,9 % </a:t>
                      </a:r>
                      <a:r>
                        <a:rPr lang="de-DE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Harris      50,5 % </a:t>
                      </a:r>
                      <a:r>
                        <a:rPr lang="de-DE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</a:t>
                      </a:r>
                      <a:endParaRPr lang="de-DE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de-DE" dirty="0"/>
                        <a:t>Trump     48,8 %             </a:t>
                      </a:r>
                      <a:r>
                        <a:rPr lang="de-DE" sz="1000" dirty="0"/>
                        <a:t>(20.10.)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710897"/>
                  </a:ext>
                </a:extLst>
              </a:tr>
              <a:tr h="675444">
                <a:tc>
                  <a:txBody>
                    <a:bodyPr/>
                    <a:lstStyle/>
                    <a:p>
                      <a:r>
                        <a:rPr lang="de-DE" b="1" dirty="0"/>
                        <a:t>Kalifornien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Obama      60,2 % </a:t>
                      </a:r>
                      <a:r>
                        <a:rPr lang="de-DE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  <a:p>
                      <a:r>
                        <a:rPr lang="de-DE" dirty="0"/>
                        <a:t>Romney     37,1 %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Clinton     61,7 % </a:t>
                      </a:r>
                      <a:r>
                        <a:rPr lang="de-DE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  <a:p>
                      <a:r>
                        <a:rPr lang="de-DE" dirty="0"/>
                        <a:t>Trump      31,6 %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Biden     63,5 % </a:t>
                      </a:r>
                      <a:r>
                        <a:rPr lang="de-DE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  <a:p>
                      <a:r>
                        <a:rPr lang="de-DE" dirty="0"/>
                        <a:t>Trump    34,3 %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Harris      61,0 % </a:t>
                      </a:r>
                      <a:r>
                        <a:rPr lang="de-DE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</a:t>
                      </a:r>
                      <a:endParaRPr lang="de-DE" dirty="0"/>
                    </a:p>
                    <a:p>
                      <a:r>
                        <a:rPr lang="de-DE" dirty="0"/>
                        <a:t>Trump     36,6 %             </a:t>
                      </a:r>
                      <a:r>
                        <a:rPr lang="de-DE" sz="900" dirty="0"/>
                        <a:t>(16.10.)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405048"/>
                  </a:ext>
                </a:extLst>
              </a:tr>
              <a:tr h="675444">
                <a:tc>
                  <a:txBody>
                    <a:bodyPr/>
                    <a:lstStyle/>
                    <a:p>
                      <a:r>
                        <a:rPr lang="de-DE" b="1" dirty="0"/>
                        <a:t>New York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Obama      63,4 % </a:t>
                      </a:r>
                      <a:r>
                        <a:rPr lang="de-DE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  <a:p>
                      <a:r>
                        <a:rPr lang="de-DE" dirty="0"/>
                        <a:t>Romney     35,2 %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Clinton     59,0 % </a:t>
                      </a:r>
                      <a:r>
                        <a:rPr lang="de-DE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  <a:p>
                      <a:r>
                        <a:rPr lang="de-DE" dirty="0"/>
                        <a:t>Trump      36,5 %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Biden     60,9 % </a:t>
                      </a:r>
                      <a:r>
                        <a:rPr lang="de-DE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  <a:p>
                      <a:r>
                        <a:rPr lang="de-DE" dirty="0"/>
                        <a:t>Trump    37,8 %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Harris      60,6 % </a:t>
                      </a:r>
                      <a:r>
                        <a:rPr lang="de-DE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</a:t>
                      </a:r>
                      <a:endParaRPr lang="de-DE" dirty="0"/>
                    </a:p>
                    <a:p>
                      <a:r>
                        <a:rPr lang="de-DE" dirty="0"/>
                        <a:t>Trump     39,4 %             </a:t>
                      </a:r>
                      <a:r>
                        <a:rPr lang="de-DE" sz="1000" dirty="0"/>
                        <a:t>(01.10.)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064118"/>
                  </a:ext>
                </a:extLst>
              </a:tr>
              <a:tr h="675444">
                <a:tc>
                  <a:txBody>
                    <a:bodyPr/>
                    <a:lstStyle/>
                    <a:p>
                      <a:r>
                        <a:rPr lang="de-DE" b="1" dirty="0"/>
                        <a:t>Pennsylvania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Obama      52,0 % </a:t>
                      </a:r>
                      <a:r>
                        <a:rPr lang="de-DE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  <a:p>
                      <a:r>
                        <a:rPr lang="de-DE" dirty="0"/>
                        <a:t>Romney    46,6 %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Clinton     47,5 %</a:t>
                      </a:r>
                    </a:p>
                    <a:p>
                      <a:r>
                        <a:rPr lang="de-DE" dirty="0"/>
                        <a:t>Trump      48,2 % </a:t>
                      </a:r>
                      <a:r>
                        <a:rPr lang="de-DE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Biden     50,0 % </a:t>
                      </a:r>
                      <a:r>
                        <a:rPr lang="de-DE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  <a:p>
                      <a:r>
                        <a:rPr lang="de-DE" dirty="0"/>
                        <a:t>Trump    48,8 %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Harris      47,4 %</a:t>
                      </a:r>
                    </a:p>
                    <a:p>
                      <a:r>
                        <a:rPr lang="de-DE" dirty="0"/>
                        <a:t>Trump     49,9 % </a:t>
                      </a:r>
                      <a:r>
                        <a:rPr lang="de-DE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</a:t>
                      </a:r>
                      <a:r>
                        <a:rPr lang="de-DE" dirty="0"/>
                        <a:t>        </a:t>
                      </a:r>
                      <a:r>
                        <a:rPr lang="de-DE" sz="1000" dirty="0"/>
                        <a:t>(20.10.)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00280"/>
                  </a:ext>
                </a:extLst>
              </a:tr>
              <a:tr h="675444">
                <a:tc>
                  <a:txBody>
                    <a:bodyPr/>
                    <a:lstStyle/>
                    <a:p>
                      <a:r>
                        <a:rPr lang="de-DE" b="1" dirty="0"/>
                        <a:t>Tennessee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Obama      39,1 %</a:t>
                      </a:r>
                    </a:p>
                    <a:p>
                      <a:r>
                        <a:rPr lang="de-DE" dirty="0"/>
                        <a:t>Romney     59,5 % </a:t>
                      </a:r>
                      <a:r>
                        <a:rPr lang="de-DE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Clinton     34,7 %</a:t>
                      </a:r>
                    </a:p>
                    <a:p>
                      <a:r>
                        <a:rPr lang="de-DE" dirty="0"/>
                        <a:t>Trump      60,7 % </a:t>
                      </a:r>
                      <a:r>
                        <a:rPr lang="de-DE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Biden     37,5 %</a:t>
                      </a:r>
                    </a:p>
                    <a:p>
                      <a:r>
                        <a:rPr lang="de-DE" dirty="0"/>
                        <a:t>Trump    60,7 % </a:t>
                      </a:r>
                      <a:r>
                        <a:rPr lang="de-DE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Harris      37,6 %</a:t>
                      </a:r>
                    </a:p>
                    <a:p>
                      <a:r>
                        <a:rPr lang="de-DE" dirty="0"/>
                        <a:t>Trump     62,4 % </a:t>
                      </a:r>
                      <a:r>
                        <a:rPr lang="de-DE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</a:t>
                      </a:r>
                      <a:r>
                        <a:rPr lang="de-DE" dirty="0"/>
                        <a:t>       </a:t>
                      </a:r>
                      <a:r>
                        <a:rPr lang="de-DE" sz="1000" dirty="0"/>
                        <a:t>(17.10.)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753025"/>
                  </a:ext>
                </a:extLst>
              </a:tr>
              <a:tr h="675444">
                <a:tc>
                  <a:txBody>
                    <a:bodyPr/>
                    <a:lstStyle/>
                    <a:p>
                      <a:r>
                        <a:rPr lang="de-DE" b="1" dirty="0"/>
                        <a:t>Utah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Obama       24,8 %</a:t>
                      </a:r>
                    </a:p>
                    <a:p>
                      <a:r>
                        <a:rPr lang="de-DE" dirty="0"/>
                        <a:t>Romney     72,8 % </a:t>
                      </a:r>
                      <a:r>
                        <a:rPr lang="de-DE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Clinton     27,5 %</a:t>
                      </a:r>
                    </a:p>
                    <a:p>
                      <a:r>
                        <a:rPr lang="de-DE" dirty="0"/>
                        <a:t>Trump      45,5 % </a:t>
                      </a:r>
                      <a:r>
                        <a:rPr lang="de-DE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Biden     37,7 %</a:t>
                      </a:r>
                    </a:p>
                    <a:p>
                      <a:r>
                        <a:rPr lang="de-DE" dirty="0"/>
                        <a:t>Trump    58,1 % </a:t>
                      </a:r>
                      <a:r>
                        <a:rPr lang="de-DE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Harris      38,0 %</a:t>
                      </a:r>
                    </a:p>
                    <a:p>
                      <a:r>
                        <a:rPr lang="de-DE" dirty="0"/>
                        <a:t>Trump     54,0 % </a:t>
                      </a:r>
                      <a:r>
                        <a:rPr lang="de-DE" sz="18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</a:t>
                      </a:r>
                      <a:r>
                        <a:rPr lang="de-DE" sz="1000" dirty="0"/>
                        <a:t>                 (07.10.)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638686"/>
                  </a:ext>
                </a:extLst>
              </a:tr>
              <a:tr h="675444">
                <a:tc>
                  <a:txBody>
                    <a:bodyPr/>
                    <a:lstStyle/>
                    <a:p>
                      <a:r>
                        <a:rPr lang="de-DE" b="1" dirty="0"/>
                        <a:t>Wisconsin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Obama       52,8 % </a:t>
                      </a:r>
                      <a:r>
                        <a:rPr lang="de-DE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  <a:p>
                      <a:r>
                        <a:rPr lang="de-DE" dirty="0"/>
                        <a:t>Romney     45,9 %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Clinton    46,5 %</a:t>
                      </a:r>
                    </a:p>
                    <a:p>
                      <a:r>
                        <a:rPr lang="de-DE" dirty="0"/>
                        <a:t>Trump     47,2 % </a:t>
                      </a:r>
                      <a:r>
                        <a:rPr lang="de-DE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Biden     49,5 % </a:t>
                      </a:r>
                      <a:r>
                        <a:rPr lang="de-DE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</a:t>
                      </a:r>
                      <a:endParaRPr lang="de-DE" dirty="0"/>
                    </a:p>
                    <a:p>
                      <a:r>
                        <a:rPr lang="de-DE" dirty="0"/>
                        <a:t>Trump    48,8 %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Harris      49,0 % </a:t>
                      </a:r>
                      <a:r>
                        <a:rPr lang="de-DE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</a:t>
                      </a:r>
                      <a:endParaRPr lang="de-DE" dirty="0"/>
                    </a:p>
                    <a:p>
                      <a:r>
                        <a:rPr lang="de-DE" dirty="0"/>
                        <a:t>Trump     48,4 %              </a:t>
                      </a:r>
                      <a:r>
                        <a:rPr lang="de-DE" sz="1000" dirty="0"/>
                        <a:t> (20.10.)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575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369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9CFB4423-B6D9-4358-9D57-982113369DA4}"/>
              </a:ext>
            </a:extLst>
          </p:cNvPr>
          <p:cNvGrpSpPr/>
          <p:nvPr/>
        </p:nvGrpSpPr>
        <p:grpSpPr>
          <a:xfrm>
            <a:off x="53369" y="1070630"/>
            <a:ext cx="11756409" cy="3768002"/>
            <a:chOff x="53369" y="1748268"/>
            <a:chExt cx="11756409" cy="3768002"/>
          </a:xfrm>
        </p:grpSpPr>
        <p:grpSp>
          <p:nvGrpSpPr>
            <p:cNvPr id="72" name="Gruppieren 71">
              <a:extLst>
                <a:ext uri="{FF2B5EF4-FFF2-40B4-BE49-F238E27FC236}">
                  <a16:creationId xmlns:a16="http://schemas.microsoft.com/office/drawing/2014/main" id="{FC5512AF-E4BD-4C92-B2DE-9EE2C6816F8E}"/>
                </a:ext>
              </a:extLst>
            </p:cNvPr>
            <p:cNvGrpSpPr/>
            <p:nvPr/>
          </p:nvGrpSpPr>
          <p:grpSpPr>
            <a:xfrm>
              <a:off x="53369" y="1748268"/>
              <a:ext cx="11756409" cy="3768002"/>
              <a:chOff x="53369" y="1748268"/>
              <a:chExt cx="11756409" cy="3768002"/>
            </a:xfrm>
          </p:grpSpPr>
          <p:grpSp>
            <p:nvGrpSpPr>
              <p:cNvPr id="58" name="Gruppieren 57">
                <a:extLst>
                  <a:ext uri="{FF2B5EF4-FFF2-40B4-BE49-F238E27FC236}">
                    <a16:creationId xmlns:a16="http://schemas.microsoft.com/office/drawing/2014/main" id="{284606D0-1F78-45DA-BEFC-5DFFDCAB0373}"/>
                  </a:ext>
                </a:extLst>
              </p:cNvPr>
              <p:cNvGrpSpPr/>
              <p:nvPr/>
            </p:nvGrpSpPr>
            <p:grpSpPr>
              <a:xfrm>
                <a:off x="88861" y="2096862"/>
                <a:ext cx="11720917" cy="3419408"/>
                <a:chOff x="88861" y="2096862"/>
                <a:chExt cx="11720917" cy="3419408"/>
              </a:xfrm>
            </p:grpSpPr>
            <p:grpSp>
              <p:nvGrpSpPr>
                <p:cNvPr id="32" name="Gruppieren 31">
                  <a:extLst>
                    <a:ext uri="{FF2B5EF4-FFF2-40B4-BE49-F238E27FC236}">
                      <a16:creationId xmlns:a16="http://schemas.microsoft.com/office/drawing/2014/main" id="{820368BE-09EA-409E-AA4F-13652408BDFE}"/>
                    </a:ext>
                  </a:extLst>
                </p:cNvPr>
                <p:cNvGrpSpPr/>
                <p:nvPr/>
              </p:nvGrpSpPr>
              <p:grpSpPr>
                <a:xfrm>
                  <a:off x="1828801" y="2096862"/>
                  <a:ext cx="9923776" cy="1225798"/>
                  <a:chOff x="489858" y="2096862"/>
                  <a:chExt cx="9923776" cy="1225798"/>
                </a:xfrm>
              </p:grpSpPr>
              <p:grpSp>
                <p:nvGrpSpPr>
                  <p:cNvPr id="26" name="Gruppieren 25">
                    <a:extLst>
                      <a:ext uri="{FF2B5EF4-FFF2-40B4-BE49-F238E27FC236}">
                        <a16:creationId xmlns:a16="http://schemas.microsoft.com/office/drawing/2014/main" id="{21337D76-221E-43CC-9EBA-334105DB3F92}"/>
                      </a:ext>
                    </a:extLst>
                  </p:cNvPr>
                  <p:cNvGrpSpPr/>
                  <p:nvPr/>
                </p:nvGrpSpPr>
                <p:grpSpPr>
                  <a:xfrm>
                    <a:off x="543742" y="2096862"/>
                    <a:ext cx="9800409" cy="1225798"/>
                    <a:chOff x="543742" y="2643868"/>
                    <a:chExt cx="9800409" cy="1225798"/>
                  </a:xfrm>
                </p:grpSpPr>
                <p:sp>
                  <p:nvSpPr>
                    <p:cNvPr id="10" name="Rechteck 9">
                      <a:extLst>
                        <a:ext uri="{FF2B5EF4-FFF2-40B4-BE49-F238E27FC236}">
                          <a16:creationId xmlns:a16="http://schemas.microsoft.com/office/drawing/2014/main" id="{0B373F96-64FB-4DCE-AFA9-4B3D2754A0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3742" y="3012621"/>
                      <a:ext cx="4240529" cy="416379"/>
                    </a:xfrm>
                    <a:prstGeom prst="rect">
                      <a:avLst/>
                    </a:prstGeom>
                    <a:solidFill>
                      <a:schemeClr val="accent5"/>
                    </a:solidFill>
                    <a:ln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232</a:t>
                      </a:r>
                    </a:p>
                  </p:txBody>
                </p:sp>
                <p:sp>
                  <p:nvSpPr>
                    <p:cNvPr id="11" name="Rechteck 10">
                      <a:extLst>
                        <a:ext uri="{FF2B5EF4-FFF2-40B4-BE49-F238E27FC236}">
                          <a16:creationId xmlns:a16="http://schemas.microsoft.com/office/drawing/2014/main" id="{41489ADE-6C5D-4921-A365-D45A37095E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84271" y="3012620"/>
                      <a:ext cx="5559879" cy="416379"/>
                    </a:xfrm>
                    <a:prstGeom prst="rect">
                      <a:avLst/>
                    </a:prstGeom>
                    <a:solidFill>
                      <a:srgbClr val="C00000">
                        <a:alpha val="60000"/>
                      </a:srgb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306</a:t>
                      </a:r>
                    </a:p>
                  </p:txBody>
                </p:sp>
                <p:sp>
                  <p:nvSpPr>
                    <p:cNvPr id="12" name="Rechteck 11">
                      <a:extLst>
                        <a:ext uri="{FF2B5EF4-FFF2-40B4-BE49-F238E27FC236}">
                          <a16:creationId xmlns:a16="http://schemas.microsoft.com/office/drawing/2014/main" id="{57C17A91-CD46-477E-B50D-1C3D69E671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9187" y="3620656"/>
                      <a:ext cx="5141317" cy="249010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48,2 %</a:t>
                      </a:r>
                    </a:p>
                  </p:txBody>
                </p:sp>
                <p:sp>
                  <p:nvSpPr>
                    <p:cNvPr id="15" name="Rechteck 14">
                      <a:extLst>
                        <a:ext uri="{FF2B5EF4-FFF2-40B4-BE49-F238E27FC236}">
                          <a16:creationId xmlns:a16="http://schemas.microsoft.com/office/drawing/2014/main" id="{0B511459-2A77-4982-A97F-FEA55522A8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0505" y="3612698"/>
                      <a:ext cx="4653646" cy="256968"/>
                    </a:xfrm>
                    <a:prstGeom prst="rect">
                      <a:avLst/>
                    </a:pr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>
                          <a:alpha val="69804"/>
                        </a:srgb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46,2 %</a:t>
                      </a:r>
                    </a:p>
                  </p:txBody>
                </p:sp>
                <p:cxnSp>
                  <p:nvCxnSpPr>
                    <p:cNvPr id="14" name="Gerader Verbinder 13">
                      <a:extLst>
                        <a:ext uri="{FF2B5EF4-FFF2-40B4-BE49-F238E27FC236}">
                          <a16:creationId xmlns:a16="http://schemas.microsoft.com/office/drawing/2014/main" id="{BF4D61BE-884F-4B6D-ADDE-15CA1E26A27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10893" y="2804430"/>
                      <a:ext cx="0" cy="70621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3" name="Gleichschenkliges Dreieck 22">
                      <a:extLst>
                        <a:ext uri="{FF2B5EF4-FFF2-40B4-BE49-F238E27FC236}">
                          <a16:creationId xmlns:a16="http://schemas.microsoft.com/office/drawing/2014/main" id="{C035BB80-DBD2-47B7-8C96-E848F1CE392C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5425168" y="2643868"/>
                      <a:ext cx="155122" cy="122464"/>
                    </a:xfrm>
                    <a:prstGeom prst="triangl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  <p:sp>
                <p:nvSpPr>
                  <p:cNvPr id="28" name="Textfeld 27">
                    <a:extLst>
                      <a:ext uri="{FF2B5EF4-FFF2-40B4-BE49-F238E27FC236}">
                        <a16:creationId xmlns:a16="http://schemas.microsoft.com/office/drawing/2014/main" id="{C2AAB52C-9EFF-4A62-ADF0-FFE72315BF52}"/>
                      </a:ext>
                    </a:extLst>
                  </p:cNvPr>
                  <p:cNvSpPr txBox="1"/>
                  <p:nvPr/>
                </p:nvSpPr>
                <p:spPr>
                  <a:xfrm>
                    <a:off x="489858" y="2117274"/>
                    <a:ext cx="153747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b="1" dirty="0"/>
                      <a:t>Hillary Clinton</a:t>
                    </a:r>
                  </a:p>
                </p:txBody>
              </p:sp>
              <p:sp>
                <p:nvSpPr>
                  <p:cNvPr id="29" name="Textfeld 28">
                    <a:extLst>
                      <a:ext uri="{FF2B5EF4-FFF2-40B4-BE49-F238E27FC236}">
                        <a16:creationId xmlns:a16="http://schemas.microsoft.com/office/drawing/2014/main" id="{EFD8C229-178F-449E-B88F-114C1EF1916D}"/>
                      </a:ext>
                    </a:extLst>
                  </p:cNvPr>
                  <p:cNvSpPr txBox="1"/>
                  <p:nvPr/>
                </p:nvSpPr>
                <p:spPr>
                  <a:xfrm>
                    <a:off x="8871865" y="2114554"/>
                    <a:ext cx="154176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b="1" dirty="0"/>
                      <a:t>Donald Trump</a:t>
                    </a:r>
                  </a:p>
                </p:txBody>
              </p:sp>
            </p:grpSp>
            <p:grpSp>
              <p:nvGrpSpPr>
                <p:cNvPr id="33" name="Gruppieren 32">
                  <a:extLst>
                    <a:ext uri="{FF2B5EF4-FFF2-40B4-BE49-F238E27FC236}">
                      <a16:creationId xmlns:a16="http://schemas.microsoft.com/office/drawing/2014/main" id="{517D0DAF-B4BB-441B-B802-D65BA157C35E}"/>
                    </a:ext>
                  </a:extLst>
                </p:cNvPr>
                <p:cNvGrpSpPr/>
                <p:nvPr/>
              </p:nvGrpSpPr>
              <p:grpSpPr>
                <a:xfrm>
                  <a:off x="1828801" y="4200320"/>
                  <a:ext cx="9980977" cy="1266823"/>
                  <a:chOff x="489858" y="4200320"/>
                  <a:chExt cx="9980977" cy="1266823"/>
                </a:xfrm>
              </p:grpSpPr>
              <p:grpSp>
                <p:nvGrpSpPr>
                  <p:cNvPr id="27" name="Gruppieren 26">
                    <a:extLst>
                      <a:ext uri="{FF2B5EF4-FFF2-40B4-BE49-F238E27FC236}">
                        <a16:creationId xmlns:a16="http://schemas.microsoft.com/office/drawing/2014/main" id="{F138B643-D362-4083-A0B1-B9BB5EE08426}"/>
                      </a:ext>
                    </a:extLst>
                  </p:cNvPr>
                  <p:cNvGrpSpPr/>
                  <p:nvPr/>
                </p:nvGrpSpPr>
                <p:grpSpPr>
                  <a:xfrm>
                    <a:off x="549185" y="4200320"/>
                    <a:ext cx="9800409" cy="1266823"/>
                    <a:chOff x="549185" y="4200320"/>
                    <a:chExt cx="9800409" cy="1266823"/>
                  </a:xfrm>
                </p:grpSpPr>
                <p:sp>
                  <p:nvSpPr>
                    <p:cNvPr id="16" name="Rechteck 15">
                      <a:extLst>
                        <a:ext uri="{FF2B5EF4-FFF2-40B4-BE49-F238E27FC236}">
                          <a16:creationId xmlns:a16="http://schemas.microsoft.com/office/drawing/2014/main" id="{C94D7CBD-1780-4C03-A0A0-BA445831F8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9185" y="4610098"/>
                      <a:ext cx="4895846" cy="416379"/>
                    </a:xfrm>
                    <a:prstGeom prst="rect">
                      <a:avLst/>
                    </a:prstGeom>
                    <a:solidFill>
                      <a:schemeClr val="accent5"/>
                    </a:solidFill>
                    <a:ln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267</a:t>
                      </a:r>
                    </a:p>
                  </p:txBody>
                </p:sp>
                <p:sp>
                  <p:nvSpPr>
                    <p:cNvPr id="17" name="Rechteck 16">
                      <a:extLst>
                        <a:ext uri="{FF2B5EF4-FFF2-40B4-BE49-F238E27FC236}">
                          <a16:creationId xmlns:a16="http://schemas.microsoft.com/office/drawing/2014/main" id="{E29E895B-0C6B-4A1D-8DB6-5E1732BF4D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3743" y="4610097"/>
                      <a:ext cx="4895850" cy="416379"/>
                    </a:xfrm>
                    <a:prstGeom prst="rect">
                      <a:avLst/>
                    </a:prstGeom>
                    <a:solidFill>
                      <a:srgbClr val="C00000">
                        <a:alpha val="60000"/>
                      </a:srgb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271</a:t>
                      </a:r>
                    </a:p>
                  </p:txBody>
                </p:sp>
                <p:sp>
                  <p:nvSpPr>
                    <p:cNvPr id="18" name="Rechteck 17">
                      <a:extLst>
                        <a:ext uri="{FF2B5EF4-FFF2-40B4-BE49-F238E27FC236}">
                          <a16:creationId xmlns:a16="http://schemas.microsoft.com/office/drawing/2014/main" id="{F9AD3C25-01B4-4403-8170-1A8D79BB9A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4630" y="5218133"/>
                      <a:ext cx="5141317" cy="249010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48,4 %</a:t>
                      </a:r>
                    </a:p>
                  </p:txBody>
                </p:sp>
                <p:sp>
                  <p:nvSpPr>
                    <p:cNvPr id="19" name="Rechteck 18">
                      <a:extLst>
                        <a:ext uri="{FF2B5EF4-FFF2-40B4-BE49-F238E27FC236}">
                          <a16:creationId xmlns:a16="http://schemas.microsoft.com/office/drawing/2014/main" id="{2156E4B3-04F8-4B1A-8866-5BC90360CD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5948" y="5218339"/>
                      <a:ext cx="4653646" cy="248804"/>
                    </a:xfrm>
                    <a:prstGeom prst="rect">
                      <a:avLst/>
                    </a:pr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>
                          <a:alpha val="69804"/>
                        </a:srgb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47,9 %</a:t>
                      </a:r>
                    </a:p>
                  </p:txBody>
                </p:sp>
                <p:cxnSp>
                  <p:nvCxnSpPr>
                    <p:cNvPr id="22" name="Gerader Verbinder 21">
                      <a:extLst>
                        <a:ext uri="{FF2B5EF4-FFF2-40B4-BE49-F238E27FC236}">
                          <a16:creationId xmlns:a16="http://schemas.microsoft.com/office/drawing/2014/main" id="{CBD1C593-B88F-47A8-8B0E-55C2B5932E9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10893" y="4352923"/>
                      <a:ext cx="0" cy="794015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5" name="Gleichschenkliges Dreieck 24">
                      <a:extLst>
                        <a:ext uri="{FF2B5EF4-FFF2-40B4-BE49-F238E27FC236}">
                          <a16:creationId xmlns:a16="http://schemas.microsoft.com/office/drawing/2014/main" id="{BC58BE71-0F6B-4D5A-A045-C40463BFE85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5425168" y="4200320"/>
                      <a:ext cx="155122" cy="122464"/>
                    </a:xfrm>
                    <a:prstGeom prst="triangl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  <p:sp>
                <p:nvSpPr>
                  <p:cNvPr id="30" name="Textfeld 29">
                    <a:extLst>
                      <a:ext uri="{FF2B5EF4-FFF2-40B4-BE49-F238E27FC236}">
                        <a16:creationId xmlns:a16="http://schemas.microsoft.com/office/drawing/2014/main" id="{A617733F-8AEA-484A-9682-00C87103EE03}"/>
                      </a:ext>
                    </a:extLst>
                  </p:cNvPr>
                  <p:cNvSpPr txBox="1"/>
                  <p:nvPr/>
                </p:nvSpPr>
                <p:spPr>
                  <a:xfrm>
                    <a:off x="489858" y="4270312"/>
                    <a:ext cx="8986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b="1" dirty="0"/>
                      <a:t>Al Gore</a:t>
                    </a:r>
                  </a:p>
                </p:txBody>
              </p:sp>
              <p:sp>
                <p:nvSpPr>
                  <p:cNvPr id="31" name="Textfeld 30">
                    <a:extLst>
                      <a:ext uri="{FF2B5EF4-FFF2-40B4-BE49-F238E27FC236}">
                        <a16:creationId xmlns:a16="http://schemas.microsoft.com/office/drawing/2014/main" id="{A8E18763-7F68-470E-8856-E1D0FA804A64}"/>
                      </a:ext>
                    </a:extLst>
                  </p:cNvPr>
                  <p:cNvSpPr txBox="1"/>
                  <p:nvPr/>
                </p:nvSpPr>
                <p:spPr>
                  <a:xfrm>
                    <a:off x="8773896" y="4267592"/>
                    <a:ext cx="169693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b="1" dirty="0"/>
                      <a:t>George W. Bush</a:t>
                    </a:r>
                  </a:p>
                </p:txBody>
              </p:sp>
            </p:grpSp>
            <p:sp>
              <p:nvSpPr>
                <p:cNvPr id="34" name="Textfeld 33">
                  <a:extLst>
                    <a:ext uri="{FF2B5EF4-FFF2-40B4-BE49-F238E27FC236}">
                      <a16:creationId xmlns:a16="http://schemas.microsoft.com/office/drawing/2014/main" id="{54025E50-5FB0-4C86-84BA-BD037410524B}"/>
                    </a:ext>
                  </a:extLst>
                </p:cNvPr>
                <p:cNvSpPr txBox="1"/>
                <p:nvPr/>
              </p:nvSpPr>
              <p:spPr>
                <a:xfrm>
                  <a:off x="89809" y="2483886"/>
                  <a:ext cx="17602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b="1" dirty="0" err="1"/>
                    <a:t>Electoral</a:t>
                  </a:r>
                  <a:r>
                    <a:rPr lang="de-DE" b="1" dirty="0"/>
                    <a:t> College</a:t>
                  </a:r>
                </a:p>
              </p:txBody>
            </p:sp>
            <p:sp>
              <p:nvSpPr>
                <p:cNvPr id="55" name="Textfeld 54">
                  <a:extLst>
                    <a:ext uri="{FF2B5EF4-FFF2-40B4-BE49-F238E27FC236}">
                      <a16:creationId xmlns:a16="http://schemas.microsoft.com/office/drawing/2014/main" id="{54B8B85F-66DA-4698-90B5-E9A94EB984FE}"/>
                    </a:ext>
                  </a:extLst>
                </p:cNvPr>
                <p:cNvSpPr txBox="1"/>
                <p:nvPr/>
              </p:nvSpPr>
              <p:spPr>
                <a:xfrm>
                  <a:off x="234041" y="3028172"/>
                  <a:ext cx="1406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b="1" dirty="0" err="1"/>
                    <a:t>popular</a:t>
                  </a:r>
                  <a:r>
                    <a:rPr lang="de-DE" b="1" dirty="0"/>
                    <a:t> vote</a:t>
                  </a:r>
                </a:p>
              </p:txBody>
            </p:sp>
            <p:sp>
              <p:nvSpPr>
                <p:cNvPr id="56" name="Textfeld 55">
                  <a:extLst>
                    <a:ext uri="{FF2B5EF4-FFF2-40B4-BE49-F238E27FC236}">
                      <a16:creationId xmlns:a16="http://schemas.microsoft.com/office/drawing/2014/main" id="{3945CA36-01DE-493A-9421-C5EC4CF05572}"/>
                    </a:ext>
                  </a:extLst>
                </p:cNvPr>
                <p:cNvSpPr txBox="1"/>
                <p:nvPr/>
              </p:nvSpPr>
              <p:spPr>
                <a:xfrm>
                  <a:off x="88861" y="4602652"/>
                  <a:ext cx="17602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b="1" dirty="0" err="1"/>
                    <a:t>Electoral</a:t>
                  </a:r>
                  <a:r>
                    <a:rPr lang="de-DE" b="1" dirty="0"/>
                    <a:t> College</a:t>
                  </a:r>
                </a:p>
              </p:txBody>
            </p:sp>
            <p:sp>
              <p:nvSpPr>
                <p:cNvPr id="57" name="Textfeld 56">
                  <a:extLst>
                    <a:ext uri="{FF2B5EF4-FFF2-40B4-BE49-F238E27FC236}">
                      <a16:creationId xmlns:a16="http://schemas.microsoft.com/office/drawing/2014/main" id="{E7E2C2E0-157F-4E33-B7BD-BDE92F892310}"/>
                    </a:ext>
                  </a:extLst>
                </p:cNvPr>
                <p:cNvSpPr txBox="1"/>
                <p:nvPr/>
              </p:nvSpPr>
              <p:spPr>
                <a:xfrm>
                  <a:off x="233093" y="5146938"/>
                  <a:ext cx="1406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b="1" dirty="0" err="1"/>
                    <a:t>popular</a:t>
                  </a:r>
                  <a:r>
                    <a:rPr lang="de-DE" b="1" dirty="0"/>
                    <a:t> vote</a:t>
                  </a:r>
                </a:p>
              </p:txBody>
            </p:sp>
          </p:grpSp>
          <p:sp>
            <p:nvSpPr>
              <p:cNvPr id="59" name="Textfeld 58">
                <a:extLst>
                  <a:ext uri="{FF2B5EF4-FFF2-40B4-BE49-F238E27FC236}">
                    <a16:creationId xmlns:a16="http://schemas.microsoft.com/office/drawing/2014/main" id="{9CD34E5D-59DA-4AB8-8CA8-106CAE5165E8}"/>
                  </a:ext>
                </a:extLst>
              </p:cNvPr>
              <p:cNvSpPr txBox="1"/>
              <p:nvPr/>
            </p:nvSpPr>
            <p:spPr>
              <a:xfrm>
                <a:off x="56092" y="1748268"/>
                <a:ext cx="32939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b="1" dirty="0"/>
                  <a:t>Präsidentschaftswahlen 2016</a:t>
                </a:r>
              </a:p>
            </p:txBody>
          </p:sp>
          <p:sp>
            <p:nvSpPr>
              <p:cNvPr id="60" name="Textfeld 59">
                <a:extLst>
                  <a:ext uri="{FF2B5EF4-FFF2-40B4-BE49-F238E27FC236}">
                    <a16:creationId xmlns:a16="http://schemas.microsoft.com/office/drawing/2014/main" id="{49716476-19F1-4E3D-8D73-56A492D8F9A0}"/>
                  </a:ext>
                </a:extLst>
              </p:cNvPr>
              <p:cNvSpPr txBox="1"/>
              <p:nvPr/>
            </p:nvSpPr>
            <p:spPr>
              <a:xfrm>
                <a:off x="53369" y="3909084"/>
                <a:ext cx="32939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b="1" dirty="0"/>
                  <a:t>Präsidentschaftswahlen 2000</a:t>
                </a:r>
              </a:p>
            </p:txBody>
          </p:sp>
        </p:grp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4DEBE8F0-322B-4914-89C2-1409E824A5D9}"/>
                </a:ext>
              </a:extLst>
            </p:cNvPr>
            <p:cNvSpPr txBox="1"/>
            <p:nvPr/>
          </p:nvSpPr>
          <p:spPr>
            <a:xfrm>
              <a:off x="6167418" y="1819830"/>
              <a:ext cx="12505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270 Wahlleute</a:t>
              </a:r>
            </a:p>
          </p:txBody>
        </p: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C8CB6217-D813-464E-8B81-6DAD6C24B2CA}"/>
                </a:ext>
              </a:extLst>
            </p:cNvPr>
            <p:cNvSpPr txBox="1"/>
            <p:nvPr/>
          </p:nvSpPr>
          <p:spPr>
            <a:xfrm>
              <a:off x="6164697" y="3899002"/>
              <a:ext cx="12505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270 Wahlleute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3569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16D20-CA53-49A5-B434-41CC377F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8326"/>
            <a:ext cx="10515600" cy="1325563"/>
          </a:xfrm>
        </p:spPr>
        <p:txBody>
          <a:bodyPr/>
          <a:lstStyle/>
          <a:p>
            <a:r>
              <a:rPr lang="de-DE" sz="2400" dirty="0"/>
              <a:t>Q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uellen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048FF9-02BE-4CDB-AC43-7FA6630461C1}"/>
              </a:ext>
            </a:extLst>
          </p:cNvPr>
          <p:cNvSpPr txBox="1"/>
          <p:nvPr/>
        </p:nvSpPr>
        <p:spPr>
          <a:xfrm>
            <a:off x="838200" y="1281107"/>
            <a:ext cx="102194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2: Karikatur Swing States, Karte generiert durch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ChatGPT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und bearbeitet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3 und 4: Zahlen der US-Präsidentschaftswahlen 2012, 2016 und 2020 nach Bundeszentrale für politische Bildung,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https://www.bpb.de/fsd/karte-us-wahl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; Umfragewerte 2024 nach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https://www.amerikaswahl.de/umfragen/praesidentschaft-2024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(DL 22.10.2024)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5: Zahlen nach David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Leip's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Atlas of US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presidential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elections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aus The Economist,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https://www.economist.com/graphic-detail/2016/12/28/americas-electoral-college-and-the-popular-vote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(DL 22.10.2024)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06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40C73E3-138E-4A69-89A8-9720B7645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24" y="2371113"/>
            <a:ext cx="4593336" cy="132232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EAC8428-AEA9-4B82-8EC6-909ACC209338}"/>
              </a:ext>
            </a:extLst>
          </p:cNvPr>
          <p:cNvSpPr txBox="1"/>
          <p:nvPr/>
        </p:nvSpPr>
        <p:spPr>
          <a:xfrm>
            <a:off x="1280160" y="3949469"/>
            <a:ext cx="950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Dieses Material wurde im Arbeitskreis Politische Bildung erstellt. </a:t>
            </a:r>
          </a:p>
        </p:txBody>
      </p:sp>
    </p:spTree>
    <p:extLst>
      <p:ext uri="{BB962C8B-B14F-4D97-AF65-F5344CB8AC3E}">
        <p14:creationId xmlns:p14="http://schemas.microsoft.com/office/powerpoint/2010/main" val="1424352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cfed64f4-0af6-4748-97da-ab20e064ed88}" enabled="1" method="Standard" siteId="{404e02e1-119d-4417-8f95-a01f1b51db9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775</Words>
  <Application>Microsoft Office PowerPoint</Application>
  <PresentationFormat>Breitbild</PresentationFormat>
  <Paragraphs>187</Paragraphs>
  <Slides>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Quellen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StMUK</dc:creator>
  <cp:lastModifiedBy>Bauer, Lukas (StMUK)</cp:lastModifiedBy>
  <cp:revision>318</cp:revision>
  <dcterms:created xsi:type="dcterms:W3CDTF">2024-06-12T15:52:19Z</dcterms:created>
  <dcterms:modified xsi:type="dcterms:W3CDTF">2024-10-24T08:20:23Z</dcterms:modified>
</cp:coreProperties>
</file>