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2" r:id="rId3"/>
    <p:sldId id="266" r:id="rId4"/>
    <p:sldId id="267" r:id="rId5"/>
    <p:sldId id="265" r:id="rId6"/>
    <p:sldId id="268" r:id="rId7"/>
    <p:sldId id="259" r:id="rId8"/>
    <p:sldId id="260"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D73B13B-8866-4B20-B6E0-8DA49DE6499C}">
          <p14:sldIdLst>
            <p14:sldId id="256"/>
            <p14:sldId id="262"/>
            <p14:sldId id="266"/>
            <p14:sldId id="267"/>
            <p14:sldId id="265"/>
          </p14:sldIdLst>
        </p14:section>
        <p14:section name="Mögliche Lösung für Folie 4" id="{D248599B-9980-435A-BB99-32E83A9AD15D}">
          <p14:sldIdLst>
            <p14:sldId id="268"/>
            <p14:sldId id="259"/>
            <p14:sldId id="260"/>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p:restoredTop sz="94694"/>
  </p:normalViewPr>
  <p:slideViewPr>
    <p:cSldViewPr snapToGrid="0">
      <p:cViewPr varScale="1">
        <p:scale>
          <a:sx n="105" d="100"/>
          <a:sy n="105" d="100"/>
        </p:scale>
        <p:origin x="990"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449B201-7CA0-449D-580F-EF1273D83E8E}"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Lehrkraft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402177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Bundesschülerkonferenz ist die Ständige Konferenz der Landesschülervertretungen und tritt überregional für die Angelegenheiten und Interessen von Schülerinnen und Schülern in ganz Deutschland ein.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46986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Folie enthält unterschiedliche Pro-Contra-Argumente, die sich Schülerinnen und Schüler herausgreifen können. </a:t>
            </a:r>
          </a:p>
          <a:p>
            <a:r>
              <a:rPr lang="de-DE" sz="1200" dirty="0">
                <a:solidFill>
                  <a:schemeClr val="tx1"/>
                </a:solidFill>
                <a:effectLst/>
                <a:latin typeface="+mn-lt"/>
                <a:ea typeface="+mn-ea"/>
                <a:cs typeface="+mn-cs"/>
              </a:rPr>
              <a:t>Erwartungshorizont: Pro-Argumente: 3, 5, 7, 8/Contra-Argumente: 1, 2, 4, 6</a:t>
            </a:r>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22051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Folie enthält unterschiedliche Pro-Contra-Argumente, die sich Schülerinnen und Schüler herausgreifen können. </a:t>
            </a:r>
          </a:p>
          <a:p>
            <a:r>
              <a:rPr lang="de-DE" sz="1200" dirty="0">
                <a:solidFill>
                  <a:schemeClr val="tx1"/>
                </a:solidFill>
                <a:effectLst/>
                <a:latin typeface="+mn-lt"/>
                <a:ea typeface="+mn-ea"/>
                <a:cs typeface="+mn-cs"/>
              </a:rPr>
              <a:t>Erwartungshorizont: Pro-Argumente: 3, 5, 7, 8/Contra-Argumente: 1, 2, 4, 6</a:t>
            </a:r>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30988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C6F805-DA8F-5762-6086-7BD0EDCB161C}" type="slidenum">
              <a:r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02D626C-9917-15A8-806E-05FA700DADA9}"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09.01.2025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eaLnBrk="1" hangingPunct="1">
        <a:lnSpc>
          <a:spcPct val="90000"/>
        </a:lnSpc>
        <a:spcBef>
          <a:spcPts val="0"/>
        </a:spcBef>
        <a:buNone/>
        <a:defRPr sz="4400">
          <a:solidFill>
            <a:schemeClr val="tx1"/>
          </a:solidFill>
          <a:latin typeface="+mj-lt"/>
          <a:ea typeface="+mj-ea"/>
          <a:cs typeface="+mj-cs"/>
        </a:defRPr>
      </a:lvl1pPr>
    </p:titleStyle>
    <p:bodyStyle>
      <a:lvl1pPr marL="228600" indent="-228600" algn="l" defTabSz="914400" eaLnBrk="1" hangingPunct="1">
        <a:lnSpc>
          <a:spcPct val="90000"/>
        </a:lnSpc>
        <a:spcBef>
          <a:spcPts val="1000"/>
        </a:spcBef>
        <a:buFont typeface="Arial"/>
        <a:buChar char="•"/>
        <a:defRPr sz="2800">
          <a:solidFill>
            <a:schemeClr val="tx1"/>
          </a:solidFill>
          <a:latin typeface="+mn-lt"/>
          <a:ea typeface="+mn-ea"/>
          <a:cs typeface="+mn-cs"/>
        </a:defRPr>
      </a:lvl1pPr>
      <a:lvl2pPr marL="685800" indent="-228600" algn="l" defTabSz="914400" eaLnBrk="1" hangingPunct="1">
        <a:lnSpc>
          <a:spcPct val="90000"/>
        </a:lnSpc>
        <a:spcBef>
          <a:spcPts val="500"/>
        </a:spcBef>
        <a:buFont typeface="Arial"/>
        <a:buChar char="•"/>
        <a:defRPr sz="2400">
          <a:solidFill>
            <a:schemeClr val="tx1"/>
          </a:solidFill>
          <a:latin typeface="+mn-lt"/>
          <a:ea typeface="+mn-ea"/>
          <a:cs typeface="+mn-cs"/>
        </a:defRPr>
      </a:lvl2pPr>
      <a:lvl3pPr marL="1143000" indent="-228600" algn="l" defTabSz="914400" eaLnBrk="1" hangingPunct="1">
        <a:lnSpc>
          <a:spcPct val="90000"/>
        </a:lnSpc>
        <a:spcBef>
          <a:spcPts val="500"/>
        </a:spcBef>
        <a:buFont typeface="Arial"/>
        <a:buChar char="•"/>
        <a:defRPr sz="2000">
          <a:solidFill>
            <a:schemeClr val="tx1"/>
          </a:solidFill>
          <a:latin typeface="+mn-lt"/>
          <a:ea typeface="+mn-ea"/>
          <a:cs typeface="+mn-cs"/>
        </a:defRPr>
      </a:lvl3pPr>
      <a:lvl4pPr marL="1600200" indent="-228600" algn="l" defTabSz="914400" eaLnBrk="1" hangingPunct="1">
        <a:lnSpc>
          <a:spcPct val="90000"/>
        </a:lnSpc>
        <a:spcBef>
          <a:spcPts val="500"/>
        </a:spcBef>
        <a:buFont typeface="Arial"/>
        <a:buChar char="•"/>
        <a:defRPr sz="1800">
          <a:solidFill>
            <a:schemeClr val="tx1"/>
          </a:solidFill>
          <a:latin typeface="+mn-lt"/>
          <a:ea typeface="+mn-ea"/>
          <a:cs typeface="+mn-cs"/>
        </a:defRPr>
      </a:lvl4pPr>
      <a:lvl5pPr marL="2057400" indent="-228600" algn="l" defTabSz="914400" eaLnBrk="1" hangingPunct="1">
        <a:lnSpc>
          <a:spcPct val="90000"/>
        </a:lnSpc>
        <a:spcBef>
          <a:spcPts val="500"/>
        </a:spcBef>
        <a:buFont typeface="Arial"/>
        <a:buChar char="•"/>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deutsches-schulportal.de/bildungswesen/wir-fordern-ein-uebergreifendes-wahlrecht-ab-16-jahr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nsplash.com/de/fotos/ein-mann-sitzt-auf-einem-stuhl-und-halt-ein-papier-hoch-AxZNcDCoTp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AA69E-7E11-A802-C534-7592F3455834}"/>
              </a:ext>
            </a:extLst>
          </p:cNvPr>
          <p:cNvSpPr>
            <a:spLocks noGrp="1"/>
          </p:cNvSpPr>
          <p:nvPr>
            <p:ph type="title"/>
          </p:nvPr>
        </p:nvSpPr>
        <p:spPr>
          <a:xfrm>
            <a:off x="838200" y="552614"/>
            <a:ext cx="10515600" cy="1325563"/>
          </a:xfrm>
        </p:spPr>
        <p:txBody>
          <a:bodyPr/>
          <a:lstStyle/>
          <a:p>
            <a:pPr algn="ctr"/>
            <a:r>
              <a:rPr lang="de-DE" sz="3200" b="1" i="0" u="none" strike="noStrike" dirty="0">
                <a:solidFill>
                  <a:srgbClr val="000000"/>
                </a:solidFill>
                <a:effectLst/>
                <a:latin typeface="Arial" panose="020B0604020202020204" pitchFamily="34" charset="0"/>
              </a:rPr>
              <a:t>Grundgesetz für die Bundesrepublik Deutschland</a:t>
            </a:r>
            <a:br>
              <a:rPr lang="de-DE" sz="3200" b="1" i="0" u="none" strike="noStrike" dirty="0">
                <a:solidFill>
                  <a:srgbClr val="000000"/>
                </a:solidFill>
                <a:effectLst/>
                <a:latin typeface="Arial" panose="020B0604020202020204" pitchFamily="34" charset="0"/>
              </a:rPr>
            </a:br>
            <a:r>
              <a:rPr lang="de-DE" sz="3200" b="1" i="0" u="none" strike="noStrike" dirty="0">
                <a:solidFill>
                  <a:srgbClr val="000000"/>
                </a:solidFill>
                <a:effectLst/>
                <a:latin typeface="Arial" panose="020B0604020202020204" pitchFamily="34" charset="0"/>
              </a:rPr>
              <a:t>Art. 38 </a:t>
            </a:r>
            <a:br>
              <a:rPr lang="de-DE" sz="4400" b="1" i="0" u="none" strike="noStrike" dirty="0">
                <a:solidFill>
                  <a:srgbClr val="000000"/>
                </a:solidFill>
                <a:effectLst/>
                <a:latin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1AB10A55-85E4-4A5F-E804-70298DBFDD10}"/>
              </a:ext>
            </a:extLst>
          </p:cNvPr>
          <p:cNvSpPr>
            <a:spLocks noGrp="1"/>
          </p:cNvSpPr>
          <p:nvPr>
            <p:ph idx="1"/>
          </p:nvPr>
        </p:nvSpPr>
        <p:spPr>
          <a:xfrm>
            <a:off x="659524" y="1878177"/>
            <a:ext cx="10786241" cy="4351338"/>
          </a:xfrm>
        </p:spPr>
        <p:txBody>
          <a:bodyPr/>
          <a:lstStyle/>
          <a:p>
            <a:pPr marL="0" indent="0" algn="l">
              <a:buNone/>
            </a:pPr>
            <a:r>
              <a:rPr lang="de-DE" sz="2400" b="0" i="0" u="none" strike="noStrike" dirty="0">
                <a:solidFill>
                  <a:srgbClr val="000000"/>
                </a:solidFill>
                <a:effectLst/>
                <a:latin typeface="Arial" panose="020B0604020202020204" pitchFamily="34" charset="0"/>
              </a:rPr>
              <a:t>(1) Die Abgeordneten des Deutschen Bundestages werden in allgemeiner, unmittelbarer, freier, gleicher und geheimer Wahl gewählt. Sie sind Vertreter des ganzen Volkes, an Aufträge und Weisungen nicht gebunden und nur ihrem Gewissen unterworfen.</a:t>
            </a:r>
          </a:p>
          <a:p>
            <a:pPr marL="0" indent="0" algn="l">
              <a:buNone/>
            </a:pPr>
            <a:r>
              <a:rPr lang="de-DE" sz="2400" b="0" i="0" u="none" strike="noStrike" dirty="0">
                <a:solidFill>
                  <a:srgbClr val="000000"/>
                </a:solidFill>
                <a:effectLst/>
                <a:latin typeface="Arial" panose="020B0604020202020204" pitchFamily="34" charset="0"/>
              </a:rPr>
              <a:t>(2) </a:t>
            </a:r>
            <a:r>
              <a:rPr lang="de-DE" sz="2400" b="1" i="0" u="none" strike="noStrike" dirty="0">
                <a:solidFill>
                  <a:srgbClr val="7030A0"/>
                </a:solidFill>
                <a:effectLst/>
                <a:latin typeface="Arial" panose="020B0604020202020204" pitchFamily="34" charset="0"/>
              </a:rPr>
              <a:t>Wahlberechtigt ist, wer das achtzehnte Lebensjahr vollendet hat; </a:t>
            </a:r>
            <a:r>
              <a:rPr lang="de-DE" sz="2400" b="0" i="0" u="none" strike="noStrike" dirty="0">
                <a:solidFill>
                  <a:srgbClr val="000000"/>
                </a:solidFill>
                <a:effectLst/>
                <a:latin typeface="Arial" panose="020B0604020202020204" pitchFamily="34" charset="0"/>
              </a:rPr>
              <a:t>wählbar ist, wer das Alter erreicht hat, mit dem die Volljährigkeit eintritt.</a:t>
            </a:r>
          </a:p>
          <a:p>
            <a:pPr marL="0" indent="0" algn="l">
              <a:buNone/>
            </a:pPr>
            <a:r>
              <a:rPr lang="de-DE" sz="2400" b="0" i="0" u="none" strike="noStrike" dirty="0">
                <a:solidFill>
                  <a:srgbClr val="000000"/>
                </a:solidFill>
                <a:effectLst/>
                <a:latin typeface="Arial" panose="020B0604020202020204" pitchFamily="34" charset="0"/>
              </a:rPr>
              <a:t>(3) Das Nähere bestimmt ein Bundesgesetz.</a:t>
            </a:r>
          </a:p>
          <a:p>
            <a:pPr marL="0" indent="0">
              <a:buNone/>
            </a:pPr>
            <a:endParaRPr lang="de-DE" sz="2400" dirty="0"/>
          </a:p>
        </p:txBody>
      </p:sp>
      <p:sp>
        <p:nvSpPr>
          <p:cNvPr id="4" name="Wolkenförmige Legende 3">
            <a:extLst>
              <a:ext uri="{FF2B5EF4-FFF2-40B4-BE49-F238E27FC236}">
                <a16:creationId xmlns:a16="http://schemas.microsoft.com/office/drawing/2014/main" id="{900560B1-85ED-D29F-E72F-93548B00C4BF}"/>
              </a:ext>
            </a:extLst>
          </p:cNvPr>
          <p:cNvSpPr/>
          <p:nvPr/>
        </p:nvSpPr>
        <p:spPr>
          <a:xfrm>
            <a:off x="6915807" y="4387057"/>
            <a:ext cx="4529958" cy="2031644"/>
          </a:xfrm>
          <a:prstGeom prst="cloudCallout">
            <a:avLst>
              <a:gd name="adj1" fmla="val -44267"/>
              <a:gd name="adj2" fmla="val -67350"/>
            </a:avLst>
          </a:prstGeom>
          <a:solidFill>
            <a:srgbClr val="D883FF">
              <a:alpha val="27059"/>
            </a:srgbClr>
          </a:solidFill>
          <a:ln w="19050">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de-DE" sz="2400" b="1" dirty="0">
                <a:solidFill>
                  <a:schemeClr val="tx1"/>
                </a:solidFill>
                <a:latin typeface="+mn-ea"/>
              </a:rPr>
              <a:t>Wählen erst ab 18 - Findest du das fair?</a:t>
            </a:r>
          </a:p>
        </p:txBody>
      </p:sp>
    </p:spTree>
    <p:extLst>
      <p:ext uri="{BB962C8B-B14F-4D97-AF65-F5344CB8AC3E}">
        <p14:creationId xmlns:p14="http://schemas.microsoft.com/office/powerpoint/2010/main" val="358782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013B835-C37E-0556-B22D-2102906C63F9}"/>
              </a:ext>
            </a:extLst>
          </p:cNvPr>
          <p:cNvSpPr txBox="1"/>
          <p:nvPr/>
        </p:nvSpPr>
        <p:spPr>
          <a:xfrm>
            <a:off x="446809" y="699930"/>
            <a:ext cx="10778837" cy="461665"/>
          </a:xfrm>
          <a:prstGeom prst="rect">
            <a:avLst/>
          </a:prstGeom>
          <a:noFill/>
        </p:spPr>
        <p:txBody>
          <a:bodyPr wrap="square" rtlCol="0">
            <a:spAutoFit/>
          </a:bodyPr>
          <a:lstStyle/>
          <a:p>
            <a:r>
              <a:rPr lang="de-DE" sz="2400" b="1" dirty="0">
                <a:solidFill>
                  <a:srgbClr val="7030A0"/>
                </a:solidFill>
                <a:latin typeface="+mn-ea"/>
              </a:rPr>
              <a:t>Die Bundesschülerkonferenz stellt die folgende Forderung:</a:t>
            </a:r>
          </a:p>
        </p:txBody>
      </p:sp>
      <p:sp>
        <p:nvSpPr>
          <p:cNvPr id="4" name="Abgerundete rechteckige Legende 3">
            <a:extLst>
              <a:ext uri="{FF2B5EF4-FFF2-40B4-BE49-F238E27FC236}">
                <a16:creationId xmlns:a16="http://schemas.microsoft.com/office/drawing/2014/main" id="{268F0856-B30E-6841-04CE-EDDF70EA09D4}"/>
              </a:ext>
            </a:extLst>
          </p:cNvPr>
          <p:cNvSpPr/>
          <p:nvPr/>
        </p:nvSpPr>
        <p:spPr>
          <a:xfrm>
            <a:off x="863762" y="1507925"/>
            <a:ext cx="6456838" cy="2385371"/>
          </a:xfrm>
          <a:prstGeom prst="wedgeRoundRectCallout">
            <a:avLst>
              <a:gd name="adj1" fmla="val -58964"/>
              <a:gd name="adj2" fmla="val 68725"/>
              <a:gd name="adj3" fmla="val 16667"/>
            </a:avLst>
          </a:prstGeom>
          <a:ln w="190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800" i="0" u="none" strike="noStrike" dirty="0">
                <a:solidFill>
                  <a:srgbClr val="33322F"/>
                </a:solidFill>
                <a:effectLst/>
                <a:latin typeface="+mn-ea"/>
              </a:rPr>
              <a:t>Wir fordern ein übergreifendes Wahlrecht ab 16 Jahren! </a:t>
            </a:r>
            <a:endParaRPr lang="de-DE" sz="2800" dirty="0">
              <a:latin typeface="+mn-ea"/>
            </a:endParaRPr>
          </a:p>
        </p:txBody>
      </p:sp>
      <p:sp>
        <p:nvSpPr>
          <p:cNvPr id="7" name="Textfeld 6">
            <a:extLst>
              <a:ext uri="{FF2B5EF4-FFF2-40B4-BE49-F238E27FC236}">
                <a16:creationId xmlns:a16="http://schemas.microsoft.com/office/drawing/2014/main" id="{DA6BE8F6-D5FD-60A4-0B7B-F805C4CF93A2}"/>
              </a:ext>
            </a:extLst>
          </p:cNvPr>
          <p:cNvSpPr txBox="1"/>
          <p:nvPr/>
        </p:nvSpPr>
        <p:spPr>
          <a:xfrm>
            <a:off x="632059" y="5655397"/>
            <a:ext cx="5989457" cy="523220"/>
          </a:xfrm>
          <a:prstGeom prst="rect">
            <a:avLst/>
          </a:prstGeom>
          <a:noFill/>
        </p:spPr>
        <p:txBody>
          <a:bodyPr wrap="square" rtlCol="0">
            <a:spAutoFit/>
          </a:bodyPr>
          <a:lstStyle/>
          <a:p>
            <a:r>
              <a:rPr lang="de-DE" sz="1400" dirty="0">
                <a:latin typeface="+mn-ea"/>
              </a:rPr>
              <a:t>nach einem Interview mit der ehem. Generalsekretärin Louisa </a:t>
            </a:r>
            <a:r>
              <a:rPr lang="de-DE" sz="1400" dirty="0" err="1">
                <a:latin typeface="+mn-ea"/>
              </a:rPr>
              <a:t>Basner</a:t>
            </a:r>
            <a:endParaRPr lang="de-DE" sz="1400" dirty="0">
              <a:latin typeface="+mn-ea"/>
            </a:endParaRPr>
          </a:p>
          <a:p>
            <a:r>
              <a:rPr lang="de-DE" sz="1400" dirty="0">
                <a:latin typeface="+mn-ea"/>
              </a:rPr>
              <a:t>Quelle: Deutsches Schulportal</a:t>
            </a:r>
          </a:p>
        </p:txBody>
      </p:sp>
      <p:sp>
        <p:nvSpPr>
          <p:cNvPr id="8" name="Textfeld 7">
            <a:extLst>
              <a:ext uri="{FF2B5EF4-FFF2-40B4-BE49-F238E27FC236}">
                <a16:creationId xmlns:a16="http://schemas.microsoft.com/office/drawing/2014/main" id="{BE84AF72-35F1-9700-F041-9464FA20D9B2}"/>
              </a:ext>
            </a:extLst>
          </p:cNvPr>
          <p:cNvSpPr txBox="1"/>
          <p:nvPr/>
        </p:nvSpPr>
        <p:spPr>
          <a:xfrm>
            <a:off x="2413041" y="4239626"/>
            <a:ext cx="4907559" cy="1569660"/>
          </a:xfrm>
          <a:prstGeom prst="rect">
            <a:avLst/>
          </a:prstGeom>
          <a:noFill/>
        </p:spPr>
        <p:txBody>
          <a:bodyPr wrap="square" rtlCol="0">
            <a:spAutoFit/>
          </a:bodyPr>
          <a:lstStyle/>
          <a:p>
            <a:r>
              <a:rPr lang="de-DE" sz="2400" b="1" dirty="0">
                <a:solidFill>
                  <a:srgbClr val="7030A0"/>
                </a:solidFill>
                <a:latin typeface="+mn-ea"/>
              </a:rPr>
              <a:t>Welche Argumente sprechen für oder gegen eine Herabsetzung des Wahlalters?</a:t>
            </a:r>
          </a:p>
          <a:p>
            <a:endParaRPr lang="de-DE" sz="2400" b="1" dirty="0">
              <a:solidFill>
                <a:srgbClr val="7030A0"/>
              </a:solidFill>
              <a:latin typeface="+mn-ea"/>
            </a:endParaRPr>
          </a:p>
        </p:txBody>
      </p:sp>
      <p:pic>
        <p:nvPicPr>
          <p:cNvPr id="1026" name="Picture 2" descr="Ein Mann sitzt auf einem Stuhl und hält ein Papier hoch">
            <a:extLst>
              <a:ext uri="{FF2B5EF4-FFF2-40B4-BE49-F238E27FC236}">
                <a16:creationId xmlns:a16="http://schemas.microsoft.com/office/drawing/2014/main" id="{07D44879-4C66-7058-1092-0F6072D8EC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727" y="1161595"/>
            <a:ext cx="2960810" cy="5263662"/>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262930FB-2369-3E71-07DC-1252DD7D0413}"/>
              </a:ext>
            </a:extLst>
          </p:cNvPr>
          <p:cNvSpPr txBox="1"/>
          <p:nvPr/>
        </p:nvSpPr>
        <p:spPr>
          <a:xfrm>
            <a:off x="9678132" y="6148258"/>
            <a:ext cx="1439917" cy="276999"/>
          </a:xfrm>
          <a:prstGeom prst="rect">
            <a:avLst/>
          </a:prstGeom>
          <a:noFill/>
        </p:spPr>
        <p:txBody>
          <a:bodyPr wrap="square" rtlCol="0">
            <a:spAutoFit/>
          </a:bodyPr>
          <a:lstStyle/>
          <a:p>
            <a:pPr algn="r"/>
            <a:r>
              <a:rPr lang="de-DE" sz="1200" dirty="0">
                <a:solidFill>
                  <a:schemeClr val="bg1"/>
                </a:solidFill>
                <a:latin typeface="+mn-ea"/>
              </a:rPr>
              <a:t>Quelle: </a:t>
            </a:r>
            <a:r>
              <a:rPr lang="de-DE" sz="1200" dirty="0" err="1">
                <a:solidFill>
                  <a:schemeClr val="bg1"/>
                </a:solidFill>
                <a:latin typeface="+mn-ea"/>
              </a:rPr>
              <a:t>Unsplash</a:t>
            </a:r>
            <a:endParaRPr lang="de-DE" sz="1200" dirty="0">
              <a:solidFill>
                <a:schemeClr val="bg1"/>
              </a:solidFill>
              <a:latin typeface="+mn-ea"/>
            </a:endParaRPr>
          </a:p>
        </p:txBody>
      </p:sp>
    </p:spTree>
    <p:extLst>
      <p:ext uri="{BB962C8B-B14F-4D97-AF65-F5344CB8AC3E}">
        <p14:creationId xmlns:p14="http://schemas.microsoft.com/office/powerpoint/2010/main" val="170575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A7787C4-7C64-4DC5-97A9-0A802C4DDB86}"/>
              </a:ext>
            </a:extLst>
          </p:cNvPr>
          <p:cNvPicPr>
            <a:picLocks noChangeAspect="1"/>
          </p:cNvPicPr>
          <p:nvPr/>
        </p:nvPicPr>
        <p:blipFill>
          <a:blip r:embed="rId3"/>
          <a:stretch>
            <a:fillRect/>
          </a:stretch>
        </p:blipFill>
        <p:spPr>
          <a:xfrm>
            <a:off x="0" y="500691"/>
            <a:ext cx="12192000" cy="5637161"/>
          </a:xfrm>
          <a:prstGeom prst="rect">
            <a:avLst/>
          </a:prstGeom>
        </p:spPr>
      </p:pic>
    </p:spTree>
    <p:extLst>
      <p:ext uri="{BB962C8B-B14F-4D97-AF65-F5344CB8AC3E}">
        <p14:creationId xmlns:p14="http://schemas.microsoft.com/office/powerpoint/2010/main" val="8405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47804-1805-6D1A-B520-3D0B570E953C}"/>
              </a:ext>
            </a:extLst>
          </p:cNvPr>
          <p:cNvSpPr>
            <a:spLocks noGrp="1"/>
          </p:cNvSpPr>
          <p:nvPr>
            <p:ph type="title"/>
          </p:nvPr>
        </p:nvSpPr>
        <p:spPr/>
        <p:txBody>
          <a:bodyPr/>
          <a:lstStyle/>
          <a:p>
            <a:pPr algn="ctr"/>
            <a:r>
              <a:rPr lang="de-DE" sz="3600" b="1" dirty="0">
                <a:solidFill>
                  <a:srgbClr val="7030A0"/>
                </a:solidFill>
              </a:rPr>
              <a:t>Positionslinie:</a:t>
            </a:r>
            <a:br>
              <a:rPr lang="de-DE" sz="3600" b="1" dirty="0">
                <a:solidFill>
                  <a:srgbClr val="7030A0"/>
                </a:solidFill>
              </a:rPr>
            </a:br>
            <a:br>
              <a:rPr lang="de-DE" sz="3600" b="1" dirty="0">
                <a:solidFill>
                  <a:srgbClr val="7030A0"/>
                </a:solidFill>
              </a:rPr>
            </a:br>
            <a:r>
              <a:rPr lang="de-DE" sz="2400" dirty="0"/>
              <a:t>Soll das Wahlalter allgemein auf 16 Jahre herabgesetzt werden?</a:t>
            </a:r>
            <a:br>
              <a:rPr lang="de-DE" sz="2400" dirty="0"/>
            </a:br>
            <a:br>
              <a:rPr lang="de-DE" sz="2400" dirty="0"/>
            </a:br>
            <a:r>
              <a:rPr lang="de-DE" sz="2400" dirty="0">
                <a:solidFill>
                  <a:srgbClr val="7030A0"/>
                </a:solidFill>
              </a:rPr>
              <a:t>Positioniere dich entsprechend deiner Meinung im Raum!</a:t>
            </a:r>
            <a:endParaRPr lang="de-DE" sz="3600" b="1" dirty="0">
              <a:solidFill>
                <a:srgbClr val="7030A0"/>
              </a:solidFill>
            </a:endParaRPr>
          </a:p>
        </p:txBody>
      </p:sp>
      <p:sp>
        <p:nvSpPr>
          <p:cNvPr id="7" name="Textfeld 6">
            <a:extLst>
              <a:ext uri="{FF2B5EF4-FFF2-40B4-BE49-F238E27FC236}">
                <a16:creationId xmlns:a16="http://schemas.microsoft.com/office/drawing/2014/main" id="{283343E4-4439-0298-833E-87AB67FF4A14}"/>
              </a:ext>
            </a:extLst>
          </p:cNvPr>
          <p:cNvSpPr txBox="1"/>
          <p:nvPr/>
        </p:nvSpPr>
        <p:spPr>
          <a:xfrm>
            <a:off x="-211119" y="4098861"/>
            <a:ext cx="3853934" cy="1569660"/>
          </a:xfrm>
          <a:prstGeom prst="rect">
            <a:avLst/>
          </a:prstGeom>
          <a:noFill/>
        </p:spPr>
        <p:txBody>
          <a:bodyPr wrap="square" rtlCol="0">
            <a:spAutoFit/>
          </a:bodyPr>
          <a:lstStyle/>
          <a:p>
            <a:pPr algn="ctr"/>
            <a:r>
              <a:rPr lang="de-DE" sz="2400" b="1" dirty="0">
                <a:latin typeface="+mn-ea"/>
              </a:rPr>
              <a:t>Ja, </a:t>
            </a:r>
          </a:p>
          <a:p>
            <a:pPr algn="ctr"/>
            <a:r>
              <a:rPr lang="de-DE" sz="2400" dirty="0">
                <a:latin typeface="+mn-ea"/>
              </a:rPr>
              <a:t>das Wahlalter</a:t>
            </a:r>
          </a:p>
          <a:p>
            <a:pPr algn="ctr"/>
            <a:r>
              <a:rPr lang="de-DE" sz="2400" dirty="0">
                <a:latin typeface="+mn-ea"/>
              </a:rPr>
              <a:t>soll auf 16 Jahre</a:t>
            </a:r>
          </a:p>
          <a:p>
            <a:pPr algn="ctr"/>
            <a:r>
              <a:rPr lang="de-DE" sz="2400" dirty="0">
                <a:latin typeface="+mn-ea"/>
              </a:rPr>
              <a:t>gesenkt werden!</a:t>
            </a:r>
          </a:p>
        </p:txBody>
      </p:sp>
      <p:sp>
        <p:nvSpPr>
          <p:cNvPr id="8" name="Textfeld 7">
            <a:extLst>
              <a:ext uri="{FF2B5EF4-FFF2-40B4-BE49-F238E27FC236}">
                <a16:creationId xmlns:a16="http://schemas.microsoft.com/office/drawing/2014/main" id="{85982640-9D0D-49A5-98DD-6DD3E2249583}"/>
              </a:ext>
            </a:extLst>
          </p:cNvPr>
          <p:cNvSpPr txBox="1"/>
          <p:nvPr/>
        </p:nvSpPr>
        <p:spPr>
          <a:xfrm>
            <a:off x="9044250" y="4098861"/>
            <a:ext cx="2816983" cy="1569660"/>
          </a:xfrm>
          <a:prstGeom prst="rect">
            <a:avLst/>
          </a:prstGeom>
          <a:noFill/>
        </p:spPr>
        <p:txBody>
          <a:bodyPr wrap="square" rtlCol="0">
            <a:spAutoFit/>
          </a:bodyPr>
          <a:lstStyle/>
          <a:p>
            <a:pPr algn="ctr"/>
            <a:r>
              <a:rPr lang="de-DE" sz="2400" b="1" dirty="0">
                <a:latin typeface="+mn-ea"/>
              </a:rPr>
              <a:t>Nein, </a:t>
            </a:r>
          </a:p>
          <a:p>
            <a:pPr algn="ctr"/>
            <a:r>
              <a:rPr lang="de-DE" sz="2400" dirty="0">
                <a:latin typeface="+mn-ea"/>
              </a:rPr>
              <a:t>das Wahlalter soll bei 18 Jahren bleiben!</a:t>
            </a:r>
          </a:p>
        </p:txBody>
      </p:sp>
      <p:sp>
        <p:nvSpPr>
          <p:cNvPr id="6" name="Pfeil: nach links und rechts 5">
            <a:extLst>
              <a:ext uri="{FF2B5EF4-FFF2-40B4-BE49-F238E27FC236}">
                <a16:creationId xmlns:a16="http://schemas.microsoft.com/office/drawing/2014/main" id="{F75A6FAC-B3E1-4174-9AA0-D7808D4244B4}"/>
              </a:ext>
            </a:extLst>
          </p:cNvPr>
          <p:cNvSpPr/>
          <p:nvPr/>
        </p:nvSpPr>
        <p:spPr>
          <a:xfrm>
            <a:off x="2411258" y="2937728"/>
            <a:ext cx="7641843" cy="1027245"/>
          </a:xfrm>
          <a:prstGeom prst="leftRightArrow">
            <a:avLst>
              <a:gd name="adj1" fmla="val 55622"/>
              <a:gd name="adj2" fmla="val 50000"/>
            </a:avLst>
          </a:prstGeom>
          <a:solidFill>
            <a:srgbClr val="662483"/>
          </a:solidFill>
          <a:ln>
            <a:solidFill>
              <a:srgbClr val="66248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9" name="Grafik 8" descr="Schuhabdrücke mit einfarbiger Füllung">
            <a:extLst>
              <a:ext uri="{FF2B5EF4-FFF2-40B4-BE49-F238E27FC236}">
                <a16:creationId xmlns:a16="http://schemas.microsoft.com/office/drawing/2014/main" id="{94421593-A7B2-456A-BBEF-BD8F0655D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931324" y="3232486"/>
            <a:ext cx="457200" cy="457200"/>
          </a:xfrm>
          <a:prstGeom prst="rect">
            <a:avLst/>
          </a:prstGeom>
        </p:spPr>
      </p:pic>
      <p:pic>
        <p:nvPicPr>
          <p:cNvPr id="10" name="Grafik 9" descr="Schuhabdrücke mit einfarbiger Füllung">
            <a:extLst>
              <a:ext uri="{FF2B5EF4-FFF2-40B4-BE49-F238E27FC236}">
                <a16:creationId xmlns:a16="http://schemas.microsoft.com/office/drawing/2014/main" id="{7AEDC812-D22B-4A83-A116-E1DD16BB91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714580" y="3232487"/>
            <a:ext cx="457200" cy="457200"/>
          </a:xfrm>
          <a:prstGeom prst="rect">
            <a:avLst/>
          </a:prstGeom>
        </p:spPr>
      </p:pic>
      <p:pic>
        <p:nvPicPr>
          <p:cNvPr id="11" name="Grafik 10" descr="Schuhabdrücke mit einfarbiger Füllung">
            <a:extLst>
              <a:ext uri="{FF2B5EF4-FFF2-40B4-BE49-F238E27FC236}">
                <a16:creationId xmlns:a16="http://schemas.microsoft.com/office/drawing/2014/main" id="{3B97DFA8-758C-4AEE-B088-F4B2589E6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341428" y="3232486"/>
            <a:ext cx="457200" cy="457200"/>
          </a:xfrm>
          <a:prstGeom prst="rect">
            <a:avLst/>
          </a:prstGeom>
        </p:spPr>
      </p:pic>
      <p:pic>
        <p:nvPicPr>
          <p:cNvPr id="12" name="Grafik 11" descr="Schuhabdrücke mit einfarbiger Füllung">
            <a:extLst>
              <a:ext uri="{FF2B5EF4-FFF2-40B4-BE49-F238E27FC236}">
                <a16:creationId xmlns:a16="http://schemas.microsoft.com/office/drawing/2014/main" id="{6F0F1332-20ED-455E-A8DB-FD3025AE6A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993541" y="3232486"/>
            <a:ext cx="457200" cy="457200"/>
          </a:xfrm>
          <a:prstGeom prst="rect">
            <a:avLst/>
          </a:prstGeom>
        </p:spPr>
      </p:pic>
      <p:pic>
        <p:nvPicPr>
          <p:cNvPr id="13" name="Grafik 12" descr="Schuhabdrücke mit einfarbiger Füllung">
            <a:extLst>
              <a:ext uri="{FF2B5EF4-FFF2-40B4-BE49-F238E27FC236}">
                <a16:creationId xmlns:a16="http://schemas.microsoft.com/office/drawing/2014/main" id="{0D574C05-2CE1-4528-B4B6-5A60C069ED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3185615" y="3231249"/>
            <a:ext cx="457200" cy="457200"/>
          </a:xfrm>
          <a:prstGeom prst="rect">
            <a:avLst/>
          </a:prstGeom>
        </p:spPr>
      </p:pic>
      <p:pic>
        <p:nvPicPr>
          <p:cNvPr id="14" name="Grafik 13" descr="Schuhabdrücke mit einfarbiger Füllung">
            <a:extLst>
              <a:ext uri="{FF2B5EF4-FFF2-40B4-BE49-F238E27FC236}">
                <a16:creationId xmlns:a16="http://schemas.microsoft.com/office/drawing/2014/main" id="{47AFF750-F6E3-4438-91BA-C54B94CA19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3837728" y="3231249"/>
            <a:ext cx="457200" cy="457200"/>
          </a:xfrm>
          <a:prstGeom prst="rect">
            <a:avLst/>
          </a:prstGeom>
        </p:spPr>
      </p:pic>
      <p:pic>
        <p:nvPicPr>
          <p:cNvPr id="15" name="Grafik 14" descr="Schuhabdrücke mit einfarbiger Füllung">
            <a:extLst>
              <a:ext uri="{FF2B5EF4-FFF2-40B4-BE49-F238E27FC236}">
                <a16:creationId xmlns:a16="http://schemas.microsoft.com/office/drawing/2014/main" id="{90557092-B69B-4115-A82F-24B9F4B42D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4464576" y="3231248"/>
            <a:ext cx="457200" cy="457200"/>
          </a:xfrm>
          <a:prstGeom prst="rect">
            <a:avLst/>
          </a:prstGeom>
        </p:spPr>
      </p:pic>
      <p:pic>
        <p:nvPicPr>
          <p:cNvPr id="16" name="Grafik 15" descr="Schuhabdrücke mit einfarbiger Füllung">
            <a:extLst>
              <a:ext uri="{FF2B5EF4-FFF2-40B4-BE49-F238E27FC236}">
                <a16:creationId xmlns:a16="http://schemas.microsoft.com/office/drawing/2014/main" id="{05E7360C-810D-46C1-86CE-78EF1A23CE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5116689" y="3231248"/>
            <a:ext cx="457200" cy="457200"/>
          </a:xfrm>
          <a:prstGeom prst="rect">
            <a:avLst/>
          </a:prstGeom>
        </p:spPr>
      </p:pic>
      <p:pic>
        <p:nvPicPr>
          <p:cNvPr id="17" name="Grafik 16" descr="Schuhabdrücke mit einfarbiger Füllung">
            <a:extLst>
              <a:ext uri="{FF2B5EF4-FFF2-40B4-BE49-F238E27FC236}">
                <a16:creationId xmlns:a16="http://schemas.microsoft.com/office/drawing/2014/main" id="{F077BF65-802A-4F63-AA49-2B2FB9519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6010589" y="3224058"/>
            <a:ext cx="457200" cy="457200"/>
          </a:xfrm>
          <a:prstGeom prst="rect">
            <a:avLst/>
          </a:prstGeom>
        </p:spPr>
      </p:pic>
      <p:pic>
        <p:nvPicPr>
          <p:cNvPr id="18" name="Grafik 17" descr="Schuhabdrücke mit einfarbiger Füllung">
            <a:extLst>
              <a:ext uri="{FF2B5EF4-FFF2-40B4-BE49-F238E27FC236}">
                <a16:creationId xmlns:a16="http://schemas.microsoft.com/office/drawing/2014/main" id="{C46AD7A3-B7DF-4BD8-A036-7E6385698B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503941" y="3231248"/>
            <a:ext cx="457200" cy="457200"/>
          </a:xfrm>
          <a:prstGeom prst="rect">
            <a:avLst/>
          </a:prstGeom>
        </p:spPr>
      </p:pic>
      <p:pic>
        <p:nvPicPr>
          <p:cNvPr id="19" name="Grafik 18" descr="Schuhabdrücke mit einfarbiger Füllung">
            <a:extLst>
              <a:ext uri="{FF2B5EF4-FFF2-40B4-BE49-F238E27FC236}">
                <a16:creationId xmlns:a16="http://schemas.microsoft.com/office/drawing/2014/main" id="{94669C61-4A66-445C-97F4-1D0C928D5F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0198448" y="3200400"/>
            <a:ext cx="457200" cy="457200"/>
          </a:xfrm>
          <a:prstGeom prst="rect">
            <a:avLst/>
          </a:prstGeom>
        </p:spPr>
      </p:pic>
    </p:spTree>
    <p:extLst>
      <p:ext uri="{BB962C8B-B14F-4D97-AF65-F5344CB8AC3E}">
        <p14:creationId xmlns:p14="http://schemas.microsoft.com/office/powerpoint/2010/main" val="252263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A7787C4-7C64-4DC5-97A9-0A802C4DDB86}"/>
              </a:ext>
            </a:extLst>
          </p:cNvPr>
          <p:cNvPicPr>
            <a:picLocks noChangeAspect="1"/>
          </p:cNvPicPr>
          <p:nvPr/>
        </p:nvPicPr>
        <p:blipFill>
          <a:blip r:embed="rId3"/>
          <a:stretch>
            <a:fillRect/>
          </a:stretch>
        </p:blipFill>
        <p:spPr>
          <a:xfrm>
            <a:off x="0" y="500691"/>
            <a:ext cx="12192000" cy="5637161"/>
          </a:xfrm>
          <a:prstGeom prst="rect">
            <a:avLst/>
          </a:prstGeom>
        </p:spPr>
      </p:pic>
      <p:sp>
        <p:nvSpPr>
          <p:cNvPr id="2" name="Ellipse 1">
            <a:extLst>
              <a:ext uri="{FF2B5EF4-FFF2-40B4-BE49-F238E27FC236}">
                <a16:creationId xmlns:a16="http://schemas.microsoft.com/office/drawing/2014/main" id="{B88BE34F-23F0-4CFF-8FF3-D7C93CF2ECE7}"/>
              </a:ext>
            </a:extLst>
          </p:cNvPr>
          <p:cNvSpPr/>
          <p:nvPr/>
        </p:nvSpPr>
        <p:spPr>
          <a:xfrm>
            <a:off x="5276088" y="1517904"/>
            <a:ext cx="493776" cy="42062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Ellipse 4">
            <a:extLst>
              <a:ext uri="{FF2B5EF4-FFF2-40B4-BE49-F238E27FC236}">
                <a16:creationId xmlns:a16="http://schemas.microsoft.com/office/drawing/2014/main" id="{50D05FD9-6D14-4F8E-B5FA-54BF928FD477}"/>
              </a:ext>
            </a:extLst>
          </p:cNvPr>
          <p:cNvSpPr/>
          <p:nvPr/>
        </p:nvSpPr>
        <p:spPr>
          <a:xfrm>
            <a:off x="4404360" y="2804160"/>
            <a:ext cx="493776" cy="42062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Ellipse 5">
            <a:extLst>
              <a:ext uri="{FF2B5EF4-FFF2-40B4-BE49-F238E27FC236}">
                <a16:creationId xmlns:a16="http://schemas.microsoft.com/office/drawing/2014/main" id="{B9B57431-1645-492C-8627-B049028B0DE9}"/>
              </a:ext>
            </a:extLst>
          </p:cNvPr>
          <p:cNvSpPr/>
          <p:nvPr/>
        </p:nvSpPr>
        <p:spPr>
          <a:xfrm>
            <a:off x="5382768" y="4212336"/>
            <a:ext cx="493776" cy="42062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a:extLst>
              <a:ext uri="{FF2B5EF4-FFF2-40B4-BE49-F238E27FC236}">
                <a16:creationId xmlns:a16="http://schemas.microsoft.com/office/drawing/2014/main" id="{91A628A9-0838-47C5-BA65-96D0E265F5EF}"/>
              </a:ext>
            </a:extLst>
          </p:cNvPr>
          <p:cNvSpPr/>
          <p:nvPr/>
        </p:nvSpPr>
        <p:spPr>
          <a:xfrm>
            <a:off x="7696200" y="3672840"/>
            <a:ext cx="493776" cy="42062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Ellipse 7">
            <a:extLst>
              <a:ext uri="{FF2B5EF4-FFF2-40B4-BE49-F238E27FC236}">
                <a16:creationId xmlns:a16="http://schemas.microsoft.com/office/drawing/2014/main" id="{CC8A1D5C-61BF-44E0-8585-EA6827E04505}"/>
              </a:ext>
            </a:extLst>
          </p:cNvPr>
          <p:cNvSpPr/>
          <p:nvPr/>
        </p:nvSpPr>
        <p:spPr>
          <a:xfrm>
            <a:off x="4337304" y="4050382"/>
            <a:ext cx="493776" cy="4206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Ellipse 8">
            <a:extLst>
              <a:ext uri="{FF2B5EF4-FFF2-40B4-BE49-F238E27FC236}">
                <a16:creationId xmlns:a16="http://schemas.microsoft.com/office/drawing/2014/main" id="{836AA3A0-2641-4C35-A23B-23E244EFD469}"/>
              </a:ext>
            </a:extLst>
          </p:cNvPr>
          <p:cNvSpPr/>
          <p:nvPr/>
        </p:nvSpPr>
        <p:spPr>
          <a:xfrm>
            <a:off x="6903720" y="4266790"/>
            <a:ext cx="493776" cy="4206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Ellipse 9">
            <a:extLst>
              <a:ext uri="{FF2B5EF4-FFF2-40B4-BE49-F238E27FC236}">
                <a16:creationId xmlns:a16="http://schemas.microsoft.com/office/drawing/2014/main" id="{418CB8CA-81BC-4B20-A6B1-E8D500758CA2}"/>
              </a:ext>
            </a:extLst>
          </p:cNvPr>
          <p:cNvSpPr/>
          <p:nvPr/>
        </p:nvSpPr>
        <p:spPr>
          <a:xfrm>
            <a:off x="7677912" y="2965704"/>
            <a:ext cx="493776" cy="4206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Ellipse 10">
            <a:extLst>
              <a:ext uri="{FF2B5EF4-FFF2-40B4-BE49-F238E27FC236}">
                <a16:creationId xmlns:a16="http://schemas.microsoft.com/office/drawing/2014/main" id="{019AA557-7915-4B29-8067-1695514259E3}"/>
              </a:ext>
            </a:extLst>
          </p:cNvPr>
          <p:cNvSpPr/>
          <p:nvPr/>
        </p:nvSpPr>
        <p:spPr>
          <a:xfrm>
            <a:off x="7376160" y="1436428"/>
            <a:ext cx="493776" cy="4206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825009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el 1"/>
          <p:cNvSpPr txBox="1"/>
          <p:nvPr/>
        </p:nvSpPr>
        <p:spPr bwMode="auto">
          <a:xfrm>
            <a:off x="838200" y="4412756"/>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400" dirty="0">
                <a:latin typeface="Arial"/>
                <a:cs typeface="Arial"/>
              </a:rPr>
              <a:t>Verwendete Literatur</a:t>
            </a:r>
            <a:endParaRPr dirty="0"/>
          </a:p>
        </p:txBody>
      </p:sp>
      <p:sp>
        <p:nvSpPr>
          <p:cNvPr id="6" name="Textfeld 5"/>
          <p:cNvSpPr txBox="1"/>
          <p:nvPr/>
        </p:nvSpPr>
        <p:spPr bwMode="auto">
          <a:xfrm>
            <a:off x="838200" y="4867152"/>
            <a:ext cx="10110651" cy="738664"/>
          </a:xfrm>
          <a:prstGeom prst="rect">
            <a:avLst/>
          </a:prstGeom>
          <a:noFill/>
        </p:spPr>
        <p:txBody>
          <a:bodyPr wrap="square" rtlCol="0">
            <a:spAutoFit/>
          </a:bodyPr>
          <a:lstStyle/>
          <a:p>
            <a:pPr>
              <a:defRPr/>
            </a:pPr>
            <a:r>
              <a:rPr lang="de-DE" sz="1400" dirty="0">
                <a:latin typeface="Arial"/>
                <a:cs typeface="Arial"/>
              </a:rPr>
              <a:t>Deutsches Schulportal: “Wir fordern ein übergreifendes Wahlrecht ab 16 Jahren“, abrufbar unter: </a:t>
            </a:r>
            <a:r>
              <a:rPr lang="de-DE" sz="1400" dirty="0">
                <a:latin typeface="Arial"/>
                <a:cs typeface="Arial"/>
                <a:hlinkClick r:id="rId3"/>
              </a:rPr>
              <a:t>https://deutsches-schulportal.de/bildungswesen/wir-fordern-ein-uebergreifendes-wahlrecht-ab-16-jahren/</a:t>
            </a:r>
            <a:r>
              <a:rPr lang="de-DE" sz="1400" dirty="0">
                <a:latin typeface="Arial"/>
                <a:cs typeface="Arial"/>
              </a:rPr>
              <a:t>   (DL vom 03.12.2024)</a:t>
            </a:r>
            <a:endParaRPr dirty="0"/>
          </a:p>
          <a:p>
            <a:pPr>
              <a:defRPr/>
            </a:pPr>
            <a:endParaRPr lang="de-DE" sz="1400" dirty="0">
              <a:latin typeface="Arial"/>
              <a:cs typeface="Arial"/>
            </a:endParaRPr>
          </a:p>
        </p:txBody>
      </p:sp>
      <p:sp>
        <p:nvSpPr>
          <p:cNvPr id="8" name="Titel 1">
            <a:extLst>
              <a:ext uri="{FF2B5EF4-FFF2-40B4-BE49-F238E27FC236}">
                <a16:creationId xmlns:a16="http://schemas.microsoft.com/office/drawing/2014/main" id="{10EA258F-35F9-9478-B09D-F69D33430147}"/>
              </a:ext>
            </a:extLst>
          </p:cNvPr>
          <p:cNvSpPr txBox="1"/>
          <p:nvPr/>
        </p:nvSpPr>
        <p:spPr bwMode="auto">
          <a:xfrm>
            <a:off x="838200" y="462079"/>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400" dirty="0">
                <a:latin typeface="Arial"/>
                <a:cs typeface="Arial"/>
              </a:rPr>
              <a:t>Bildquellen:</a:t>
            </a:r>
            <a:endParaRPr dirty="0"/>
          </a:p>
        </p:txBody>
      </p:sp>
      <p:sp>
        <p:nvSpPr>
          <p:cNvPr id="9" name="Textfeld 8">
            <a:extLst>
              <a:ext uri="{FF2B5EF4-FFF2-40B4-BE49-F238E27FC236}">
                <a16:creationId xmlns:a16="http://schemas.microsoft.com/office/drawing/2014/main" id="{FBBF799E-1698-CD63-C0C6-887DEF174B19}"/>
              </a:ext>
            </a:extLst>
          </p:cNvPr>
          <p:cNvSpPr txBox="1"/>
          <p:nvPr/>
        </p:nvSpPr>
        <p:spPr bwMode="auto">
          <a:xfrm>
            <a:off x="838199" y="882852"/>
            <a:ext cx="10110651" cy="523220"/>
          </a:xfrm>
          <a:prstGeom prst="rect">
            <a:avLst/>
          </a:prstGeom>
          <a:noFill/>
        </p:spPr>
        <p:txBody>
          <a:bodyPr wrap="square" rtlCol="0">
            <a:spAutoFit/>
          </a:bodyPr>
          <a:lstStyle/>
          <a:p>
            <a:pPr>
              <a:defRPr/>
            </a:pPr>
            <a:r>
              <a:rPr lang="de-DE" sz="1400" dirty="0">
                <a:latin typeface="Arial"/>
                <a:cs typeface="Arial"/>
              </a:rPr>
              <a:t>Folie 3 Mika Baumeister, veröffentlicht am 13.09.2021 via </a:t>
            </a:r>
            <a:r>
              <a:rPr lang="de-DE" sz="1400" dirty="0" err="1">
                <a:latin typeface="Arial"/>
                <a:cs typeface="Arial"/>
              </a:rPr>
              <a:t>Unsplash</a:t>
            </a:r>
            <a:r>
              <a:rPr lang="de-DE" sz="1400" dirty="0">
                <a:latin typeface="Arial"/>
                <a:cs typeface="Arial"/>
              </a:rPr>
              <a:t>, Link: </a:t>
            </a:r>
            <a:r>
              <a:rPr lang="de-DE" sz="1400" dirty="0">
                <a:latin typeface="Arial"/>
                <a:cs typeface="Arial"/>
                <a:hlinkClick r:id="rId4"/>
              </a:rPr>
              <a:t>https://unsplash.com/de/fotos/ein-mann-sitzt-auf-einem-stuhl-und-halt-ein-papier-hoch-AxZNcDCoTpA</a:t>
            </a:r>
            <a:r>
              <a:rPr lang="de-DE" sz="1400" dirty="0">
                <a:latin typeface="Arial"/>
                <a:cs typeface="Arial"/>
              </a:rPr>
              <a:t> (zuletzt aufgerufen am 03.12.2024)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 Verfassungsviertelstunde" id="{37B4F3ED-0620-4645-BA3D-91E9C9648E05}" vid="{A4FF2EB2-9274-2A4B-B879-8F5FEF3D37E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plate>
  <TotalTime>0</TotalTime>
  <Words>362</Words>
  <Application>Microsoft Office PowerPoint</Application>
  <DocSecurity>0</DocSecurity>
  <PresentationFormat>Breitbild</PresentationFormat>
  <Paragraphs>32</Paragraphs>
  <Slides>8</Slides>
  <Notes>7</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PowerPoint-Präsentation</vt:lpstr>
      <vt:lpstr>Grundgesetz für die Bundesrepublik Deutschland Art. 38  </vt:lpstr>
      <vt:lpstr>PowerPoint-Präsentation</vt:lpstr>
      <vt:lpstr>PowerPoint-Präsentation</vt:lpstr>
      <vt:lpstr>Positionslinie:  Soll das Wahlalter allgemein auf 16 Jahre herabgesetzt werden?  Positioniere dich entsprechend deiner Meinung im Raum!</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3</cp:revision>
  <dcterms:created xsi:type="dcterms:W3CDTF">2024-12-03T18:48:54Z</dcterms:created>
  <dcterms:modified xsi:type="dcterms:W3CDTF">2025-01-09T18:06:08Z</dcterms:modified>
  <cp:category/>
  <dc:identifier/>
  <cp:contentStatus/>
  <dc:language/>
  <cp:version/>
</cp:coreProperties>
</file>