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2" r:id="rId6"/>
    <p:sldId id="263" r:id="rId7"/>
    <p:sldId id="260" r:id="rId8"/>
    <p:sldId id="261"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062DA2E-22F6-94A8-6512-70DF4DBD54E7}"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B60606-CADD-6F69-A0CC-F4093BF46864}"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C67DFD8-354D-90F9-7AE2-6913E08E43B0}"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BE63CEA-CAC7-F4A0-BC34-D067F3797131}"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lvl="0"/>
            <a:r>
              <a:rPr lang="de-DE" sz="1200" dirty="0">
                <a:solidFill>
                  <a:schemeClr val="tx1"/>
                </a:solidFill>
                <a:effectLst/>
                <a:latin typeface="+mn-lt"/>
                <a:ea typeface="+mn-ea"/>
                <a:cs typeface="+mn-cs"/>
              </a:rPr>
              <a:t>z. B. Einführung des Entgelttransparenzgesetzes im Jahr 2017, das es Beschäftigten in Unternehmen mit mehr als 200 Mitarbeitern ermöglicht, Informationen über die durchschnittliche Bezahlung von Kolleginnen und Kollegen in vergleichbaren Positionen einzuholen; </a:t>
            </a:r>
          </a:p>
          <a:p>
            <a:pPr lvl="0"/>
            <a:r>
              <a:rPr lang="de-DE" sz="1200" dirty="0">
                <a:solidFill>
                  <a:schemeClr val="tx1"/>
                </a:solidFill>
                <a:effectLst/>
                <a:latin typeface="+mn-lt"/>
                <a:ea typeface="+mn-ea"/>
                <a:cs typeface="+mn-cs"/>
              </a:rPr>
              <a:t>Förderung von Frauen in Führungspositionen durch Einführung von Quotenregelungen;</a:t>
            </a:r>
          </a:p>
          <a:p>
            <a:pPr lvl="0"/>
            <a:r>
              <a:rPr lang="de-DE" sz="1200" dirty="0">
                <a:solidFill>
                  <a:schemeClr val="tx1"/>
                </a:solidFill>
                <a:effectLst/>
                <a:latin typeface="+mn-lt"/>
                <a:ea typeface="+mn-ea"/>
                <a:cs typeface="+mn-cs"/>
              </a:rPr>
              <a:t>staatliche Subventionen und Steuervergünstigungen für Unternehmen, die nachweislich Maßnahmen zur Förderung der Gleichberechtigung und Lohngleichheit ergreifen; </a:t>
            </a:r>
          </a:p>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94749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EB980BB-1B71-B17B-24AA-6EF11CED7FA4}" type="slidenum">
              <a:r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765C8D9-DE0D-6512-EE7A-C73B95D37F54}"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06.12.2024</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pb.de/lernen/angebote/grafstat/projekt-integration/134708/m-05-08-karikatur-gleichberechtigu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bpb.de/lernen/angebote/grafstat/projekt-integration/134708/m-05-08-karikatur-gleichberechtigu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destatis.de/EN/Themes/Labour/Earnings/GenderPayGap/_nod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hteck 1"/>
          <p:cNvSpPr/>
          <p:nvPr/>
        </p:nvSpPr>
        <p:spPr bwMode="auto">
          <a:xfrm>
            <a:off x="847022" y="741145"/>
            <a:ext cx="10318282" cy="5361272"/>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dirty="0">
                <a:latin typeface="Arial"/>
                <a:cs typeface="Arial"/>
              </a:rPr>
              <a:t>Die Karikatur kann aus urheberrechtlichen Gründen hier nicht abgebildet werden.</a:t>
            </a:r>
            <a:endParaRPr dirty="0"/>
          </a:p>
          <a:p>
            <a:pPr algn="ctr">
              <a:defRPr/>
            </a:pPr>
            <a:r>
              <a:rPr lang="de-DE" sz="2000" dirty="0">
                <a:latin typeface="Arial"/>
                <a:cs typeface="Arial"/>
              </a:rPr>
              <a:t>Sie finden diese auf: </a:t>
            </a:r>
            <a:r>
              <a:rPr lang="de-DE" sz="2000" u="sng" dirty="0">
                <a:solidFill>
                  <a:srgbClr val="0000FF"/>
                </a:solidFill>
                <a:latin typeface="Arial"/>
                <a:ea typeface="Calibri"/>
                <a:cs typeface="Arial"/>
                <a:hlinkClick r:id="rId3" tooltip="https://www.bpb.de/lernen/angebote/grafstat/projekt-integration/134708/m-05-08-karikatur-gleichberechtigung/"/>
              </a:rPr>
              <a:t>https://www.bpb.de/lernen/angebote/grafstat/projekt-integration/134708/m-05-08-karikatur-gleichberechtigung/</a:t>
            </a:r>
            <a:r>
              <a:rPr lang="de-DE" sz="2000" dirty="0">
                <a:latin typeface="Arial"/>
                <a:ea typeface="Calibri"/>
                <a:cs typeface="Arial"/>
              </a:rPr>
              <a:t> </a:t>
            </a:r>
            <a:endParaRPr lang="de-DE" sz="2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1088134" y="1487541"/>
            <a:ext cx="10433785" cy="3170099"/>
          </a:xfrm>
          <a:prstGeom prst="rect">
            <a:avLst/>
          </a:prstGeom>
          <a:noFill/>
        </p:spPr>
        <p:txBody>
          <a:bodyPr wrap="square" rtlCol="0">
            <a:spAutoFit/>
          </a:bodyPr>
          <a:lstStyle/>
          <a:p>
            <a:pPr>
              <a:defRPr/>
            </a:pPr>
            <a:r>
              <a:rPr lang="de-DE" sz="2000" dirty="0">
                <a:latin typeface="Arial" panose="020B0604020202020204" pitchFamily="34" charset="0"/>
                <a:cs typeface="Arial" panose="020B0604020202020204" pitchFamily="34" charset="0"/>
              </a:rPr>
              <a:t>(1) Alle Menschen sind vor dem Gesetz gleich.</a:t>
            </a:r>
            <a:endParaRPr sz="2000" dirty="0">
              <a:latin typeface="Arial" panose="020B0604020202020204" pitchFamily="34" charset="0"/>
              <a:cs typeface="Arial" panose="020B0604020202020204" pitchFamily="34" charset="0"/>
            </a:endParaRPr>
          </a:p>
          <a:p>
            <a:pPr>
              <a:defRPr/>
            </a:pPr>
            <a:endParaRPr lang="de-DE" sz="2000" dirty="0">
              <a:latin typeface="Arial" panose="020B0604020202020204" pitchFamily="34" charset="0"/>
              <a:cs typeface="Arial" panose="020B0604020202020204" pitchFamily="34" charset="0"/>
            </a:endParaRPr>
          </a:p>
          <a:p>
            <a:pPr>
              <a:defRPr/>
            </a:pPr>
            <a:r>
              <a:rPr lang="de-DE" sz="2000" dirty="0">
                <a:latin typeface="Arial" panose="020B0604020202020204" pitchFamily="34" charset="0"/>
                <a:cs typeface="Arial" panose="020B0604020202020204" pitchFamily="34" charset="0"/>
              </a:rPr>
              <a:t>(2) Männer und Frauen sind gleichberechtigt. Der Staat fördert die tatsächliche Durchsetzung der Gleichberechtigung von Frauen und Männern und wirkt auf die Beseitigung bestehender Nachteile hin.</a:t>
            </a:r>
            <a:endParaRPr sz="2000" dirty="0">
              <a:latin typeface="Arial" panose="020B0604020202020204" pitchFamily="34" charset="0"/>
              <a:cs typeface="Arial" panose="020B0604020202020204" pitchFamily="34" charset="0"/>
            </a:endParaRPr>
          </a:p>
          <a:p>
            <a:pPr>
              <a:defRPr/>
            </a:pPr>
            <a:endParaRPr lang="de-DE" sz="2000" dirty="0">
              <a:latin typeface="Arial" panose="020B0604020202020204" pitchFamily="34" charset="0"/>
              <a:cs typeface="Arial" panose="020B0604020202020204" pitchFamily="34" charset="0"/>
            </a:endParaRPr>
          </a:p>
          <a:p>
            <a:pPr>
              <a:defRPr/>
            </a:pPr>
            <a:r>
              <a:rPr lang="de-DE" sz="2000" dirty="0">
                <a:latin typeface="Arial" panose="020B0604020202020204" pitchFamily="34" charset="0"/>
                <a:cs typeface="Arial" panose="020B0604020202020204" pitchFamily="34" charset="0"/>
              </a:rPr>
              <a:t>(3) Niemand darf wegen seines Geschlechtes, seiner Abstammung, seiner Rasse, seiner Sprache, seiner Heimat und Herkunft, seines Glaubens, seiner religiösen oder politischen Anschauungen benachteiligt oder bevorzugt werden. Niemand darf wegen seiner Behinderung benachteiligt werden.</a:t>
            </a:r>
            <a:endParaRPr sz="2000" dirty="0">
              <a:latin typeface="Arial" panose="020B0604020202020204" pitchFamily="34" charset="0"/>
              <a:cs typeface="Arial" panose="020B0604020202020204" pitchFamily="34" charset="0"/>
            </a:endParaRPr>
          </a:p>
        </p:txBody>
      </p:sp>
      <p:sp>
        <p:nvSpPr>
          <p:cNvPr id="3" name="Titel 1">
            <a:extLst>
              <a:ext uri="{FF2B5EF4-FFF2-40B4-BE49-F238E27FC236}">
                <a16:creationId xmlns:a16="http://schemas.microsoft.com/office/drawing/2014/main" id="{ABC310B4-8533-443B-B3EF-DCF80E79AAC4}"/>
              </a:ext>
            </a:extLst>
          </p:cNvPr>
          <p:cNvSpPr>
            <a:spLocks noGrp="1"/>
          </p:cNvSpPr>
          <p:nvPr>
            <p:ph type="title"/>
          </p:nvPr>
        </p:nvSpPr>
        <p:spPr>
          <a:xfrm>
            <a:off x="887896" y="419495"/>
            <a:ext cx="10416208" cy="785192"/>
          </a:xfrm>
          <a:solidFill>
            <a:srgbClr val="652383"/>
          </a:solidFill>
        </p:spPr>
        <p:txBody>
          <a:bodyPr>
            <a:normAutofit/>
          </a:bodyPr>
          <a:lstStyle/>
          <a:p>
            <a:pPr algn="ctr"/>
            <a:r>
              <a:rPr lang="de-DE" dirty="0">
                <a:solidFill>
                  <a:schemeClr val="bg1"/>
                </a:solidFill>
              </a:rPr>
              <a:t>Art. 3 GG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257094" y="493148"/>
            <a:ext cx="11677812" cy="769441"/>
          </a:xfrm>
          <a:prstGeom prst="rect">
            <a:avLst/>
          </a:prstGeom>
          <a:noFill/>
        </p:spPr>
        <p:txBody>
          <a:bodyPr wrap="square" rtlCol="0">
            <a:spAutoFit/>
          </a:bodyPr>
          <a:lstStyle/>
          <a:p>
            <a:pPr algn="ctr">
              <a:defRPr/>
            </a:pPr>
            <a:r>
              <a:rPr lang="de-DE" sz="4400" b="1" dirty="0">
                <a:latin typeface="Arial"/>
                <a:cs typeface="Arial"/>
              </a:rPr>
              <a:t>Gleiche Arbeit, gleicher Lohn?</a:t>
            </a:r>
            <a:endParaRPr dirty="0"/>
          </a:p>
        </p:txBody>
      </p:sp>
      <p:pic>
        <p:nvPicPr>
          <p:cNvPr id="4" name="Grafik 3"/>
          <p:cNvPicPr>
            <a:picLocks noChangeAspect="1"/>
          </p:cNvPicPr>
          <p:nvPr/>
        </p:nvPicPr>
        <p:blipFill>
          <a:blip r:embed="rId3"/>
          <a:stretch/>
        </p:blipFill>
        <p:spPr bwMode="auto">
          <a:xfrm>
            <a:off x="1900989" y="1262589"/>
            <a:ext cx="8390021" cy="47193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E99CB8F-9F70-4A72-8CEB-4ACF5AE2E246}"/>
              </a:ext>
            </a:extLst>
          </p:cNvPr>
          <p:cNvSpPr txBox="1">
            <a:spLocks/>
          </p:cNvSpPr>
          <p:nvPr/>
        </p:nvSpPr>
        <p:spPr bwMode="auto">
          <a:xfrm>
            <a:off x="887896" y="419495"/>
            <a:ext cx="10416208" cy="785192"/>
          </a:xfrm>
          <a:prstGeom prst="rect">
            <a:avLst/>
          </a:prstGeom>
          <a:solidFill>
            <a:srgbClr val="652383"/>
          </a:solidFill>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r>
              <a:rPr lang="de-DE" dirty="0">
                <a:solidFill>
                  <a:schemeClr val="bg1"/>
                </a:solidFill>
                <a:latin typeface="Arial" panose="020B0604020202020204" pitchFamily="34" charset="0"/>
                <a:cs typeface="Arial" panose="020B0604020202020204" pitchFamily="34" charset="0"/>
              </a:rPr>
              <a:t>Maßnahmen des Staates</a:t>
            </a:r>
          </a:p>
        </p:txBody>
      </p:sp>
      <p:sp>
        <p:nvSpPr>
          <p:cNvPr id="9" name="Rechteck: abgerundete Ecken 8">
            <a:extLst>
              <a:ext uri="{FF2B5EF4-FFF2-40B4-BE49-F238E27FC236}">
                <a16:creationId xmlns:a16="http://schemas.microsoft.com/office/drawing/2014/main" id="{087264F3-7788-4AAA-BBFF-820A3B26E702}"/>
              </a:ext>
            </a:extLst>
          </p:cNvPr>
          <p:cNvSpPr/>
          <p:nvPr/>
        </p:nvSpPr>
        <p:spPr>
          <a:xfrm>
            <a:off x="887896" y="1819656"/>
            <a:ext cx="3364992" cy="2276856"/>
          </a:xfrm>
          <a:prstGeom prst="roundRect">
            <a:avLst/>
          </a:prstGeom>
          <a:solidFill>
            <a:srgbClr val="652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a:latin typeface="Arial" panose="020B0604020202020204" pitchFamily="34" charset="0"/>
                <a:cs typeface="Arial" panose="020B0604020202020204" pitchFamily="34" charset="0"/>
              </a:rPr>
              <a:t>§</a:t>
            </a:r>
          </a:p>
        </p:txBody>
      </p:sp>
      <p:sp>
        <p:nvSpPr>
          <p:cNvPr id="10" name="Rechteck: abgerundete Ecken 9">
            <a:extLst>
              <a:ext uri="{FF2B5EF4-FFF2-40B4-BE49-F238E27FC236}">
                <a16:creationId xmlns:a16="http://schemas.microsoft.com/office/drawing/2014/main" id="{A5C92980-456C-404E-8E16-527D4D2B9B80}"/>
              </a:ext>
            </a:extLst>
          </p:cNvPr>
          <p:cNvSpPr/>
          <p:nvPr/>
        </p:nvSpPr>
        <p:spPr>
          <a:xfrm>
            <a:off x="4457104" y="1819656"/>
            <a:ext cx="3364992" cy="2276856"/>
          </a:xfrm>
          <a:prstGeom prst="roundRect">
            <a:avLst/>
          </a:prstGeom>
          <a:solidFill>
            <a:srgbClr val="652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dirty="0">
                <a:latin typeface="Arial" panose="020B0604020202020204" pitchFamily="34" charset="0"/>
                <a:cs typeface="Arial" panose="020B0604020202020204" pitchFamily="34" charset="0"/>
              </a:rPr>
              <a:t>%</a:t>
            </a:r>
          </a:p>
        </p:txBody>
      </p:sp>
      <p:sp>
        <p:nvSpPr>
          <p:cNvPr id="11" name="Rechteck: abgerundete Ecken 10">
            <a:extLst>
              <a:ext uri="{FF2B5EF4-FFF2-40B4-BE49-F238E27FC236}">
                <a16:creationId xmlns:a16="http://schemas.microsoft.com/office/drawing/2014/main" id="{DAB22B70-1512-426B-BA8D-E3909C18486A}"/>
              </a:ext>
            </a:extLst>
          </p:cNvPr>
          <p:cNvSpPr/>
          <p:nvPr/>
        </p:nvSpPr>
        <p:spPr>
          <a:xfrm>
            <a:off x="8026312" y="1819656"/>
            <a:ext cx="3364992" cy="2276856"/>
          </a:xfrm>
          <a:prstGeom prst="roundRect">
            <a:avLst/>
          </a:prstGeom>
          <a:solidFill>
            <a:srgbClr val="652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dirty="0">
                <a:latin typeface="Arial" panose="020B0604020202020204" pitchFamily="34" charset="0"/>
                <a:cs typeface="Arial" panose="020B0604020202020204" pitchFamily="34" charset="0"/>
              </a:rPr>
              <a:t>$</a:t>
            </a:r>
          </a:p>
        </p:txBody>
      </p:sp>
      <p:sp>
        <p:nvSpPr>
          <p:cNvPr id="12" name="Textfeld 11">
            <a:extLst>
              <a:ext uri="{FF2B5EF4-FFF2-40B4-BE49-F238E27FC236}">
                <a16:creationId xmlns:a16="http://schemas.microsoft.com/office/drawing/2014/main" id="{8FF1D4C9-7FB3-4C32-BC75-D454350C159B}"/>
              </a:ext>
            </a:extLst>
          </p:cNvPr>
          <p:cNvSpPr txBox="1"/>
          <p:nvPr/>
        </p:nvSpPr>
        <p:spPr>
          <a:xfrm>
            <a:off x="732448" y="4295982"/>
            <a:ext cx="3675888" cy="707886"/>
          </a:xfrm>
          <a:prstGeom prst="rect">
            <a:avLst/>
          </a:prstGeom>
          <a:noFill/>
        </p:spPr>
        <p:txBody>
          <a:bodyPr wrap="square" rtlCol="0">
            <a:spAutoFit/>
          </a:bodyPr>
          <a:lstStyle/>
          <a:p>
            <a:pPr algn="ctr"/>
            <a:r>
              <a:rPr lang="de-DE" sz="2000" b="1" dirty="0">
                <a:latin typeface="Arial" panose="020B0604020202020204" pitchFamily="34" charset="0"/>
                <a:cs typeface="Arial" panose="020B0604020202020204" pitchFamily="34" charset="0"/>
              </a:rPr>
              <a:t>Entgelttransparenzgesetz (2017)</a:t>
            </a:r>
          </a:p>
        </p:txBody>
      </p:sp>
      <p:sp>
        <p:nvSpPr>
          <p:cNvPr id="13" name="Textfeld 12">
            <a:extLst>
              <a:ext uri="{FF2B5EF4-FFF2-40B4-BE49-F238E27FC236}">
                <a16:creationId xmlns:a16="http://schemas.microsoft.com/office/drawing/2014/main" id="{8B81F890-16BB-4034-B753-124C9FA8519F}"/>
              </a:ext>
            </a:extLst>
          </p:cNvPr>
          <p:cNvSpPr txBox="1"/>
          <p:nvPr/>
        </p:nvSpPr>
        <p:spPr>
          <a:xfrm>
            <a:off x="4146208" y="4295982"/>
            <a:ext cx="3675888" cy="400110"/>
          </a:xfrm>
          <a:prstGeom prst="rect">
            <a:avLst/>
          </a:prstGeom>
          <a:noFill/>
        </p:spPr>
        <p:txBody>
          <a:bodyPr wrap="square" rtlCol="0">
            <a:spAutoFit/>
          </a:bodyPr>
          <a:lstStyle/>
          <a:p>
            <a:pPr algn="ctr"/>
            <a:r>
              <a:rPr lang="de-DE" sz="2000" b="1" dirty="0">
                <a:latin typeface="Arial" panose="020B0604020202020204" pitchFamily="34" charset="0"/>
                <a:cs typeface="Arial" panose="020B0604020202020204" pitchFamily="34" charset="0"/>
              </a:rPr>
              <a:t>Quotenregelung</a:t>
            </a:r>
            <a:endParaRPr lang="de-DE" sz="2400" b="1"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5A8A30F5-1F53-4D71-9D96-018D1E26D625}"/>
              </a:ext>
            </a:extLst>
          </p:cNvPr>
          <p:cNvSpPr txBox="1"/>
          <p:nvPr/>
        </p:nvSpPr>
        <p:spPr>
          <a:xfrm>
            <a:off x="7870864" y="4313823"/>
            <a:ext cx="3675888" cy="1631216"/>
          </a:xfrm>
          <a:prstGeom prst="rect">
            <a:avLst/>
          </a:prstGeom>
          <a:noFill/>
        </p:spPr>
        <p:txBody>
          <a:bodyPr wrap="square" rtlCol="0">
            <a:spAutoFit/>
          </a:bodyPr>
          <a:lstStyle/>
          <a:p>
            <a:pPr algn="ctr"/>
            <a:r>
              <a:rPr lang="de-DE" sz="2000" b="1" dirty="0">
                <a:latin typeface="Arial" panose="020B0604020202020204" pitchFamily="34" charset="0"/>
                <a:cs typeface="Arial" panose="020B0604020202020204" pitchFamily="34" charset="0"/>
              </a:rPr>
              <a:t>Staatliche Subventionen </a:t>
            </a:r>
            <a:r>
              <a:rPr lang="de-DE" sz="2000" dirty="0">
                <a:latin typeface="Arial" panose="020B0604020202020204" pitchFamily="34" charset="0"/>
                <a:cs typeface="Arial" panose="020B0604020202020204" pitchFamily="34" charset="0"/>
              </a:rPr>
              <a:t>und </a:t>
            </a:r>
            <a:r>
              <a:rPr lang="de-DE" sz="2000" b="1" dirty="0">
                <a:latin typeface="Arial" panose="020B0604020202020204" pitchFamily="34" charset="0"/>
                <a:cs typeface="Arial" panose="020B0604020202020204" pitchFamily="34" charset="0"/>
              </a:rPr>
              <a:t>Steuervergünstigungen</a:t>
            </a:r>
            <a:r>
              <a:rPr lang="de-DE" sz="2000" dirty="0">
                <a:latin typeface="Arial" panose="020B0604020202020204" pitchFamily="34" charset="0"/>
                <a:cs typeface="Arial" panose="020B0604020202020204" pitchFamily="34" charset="0"/>
              </a:rPr>
              <a:t> für Unternehmen für Maßnahmen zur Förderung von Gleichberechtigung</a:t>
            </a:r>
          </a:p>
        </p:txBody>
      </p:sp>
    </p:spTree>
    <p:extLst>
      <p:ext uri="{BB962C8B-B14F-4D97-AF65-F5344CB8AC3E}">
        <p14:creationId xmlns:p14="http://schemas.microsoft.com/office/powerpoint/2010/main" val="383093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09883-2C20-437D-9F4F-8A40D2AAF1A8}"/>
              </a:ext>
            </a:extLst>
          </p:cNvPr>
          <p:cNvSpPr txBox="1">
            <a:spLocks/>
          </p:cNvSpPr>
          <p:nvPr/>
        </p:nvSpPr>
        <p:spPr bwMode="auto">
          <a:xfrm>
            <a:off x="887896" y="419494"/>
            <a:ext cx="10416208" cy="1317866"/>
          </a:xfrm>
          <a:prstGeom prst="rect">
            <a:avLst/>
          </a:prstGeom>
          <a:solidFill>
            <a:srgbClr val="652383"/>
          </a:solidFill>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r>
              <a:rPr lang="de-DE" dirty="0">
                <a:solidFill>
                  <a:schemeClr val="bg1"/>
                </a:solidFill>
                <a:latin typeface="Arial" panose="020B0604020202020204" pitchFamily="34" charset="0"/>
                <a:cs typeface="Arial" panose="020B0604020202020204" pitchFamily="34" charset="0"/>
              </a:rPr>
              <a:t>Maßnahmen in Unternehmen </a:t>
            </a:r>
          </a:p>
          <a:p>
            <a:pPr algn="ctr"/>
            <a:r>
              <a:rPr lang="de-DE" dirty="0">
                <a:solidFill>
                  <a:schemeClr val="bg1"/>
                </a:solidFill>
                <a:latin typeface="Arial" panose="020B0604020202020204" pitchFamily="34" charset="0"/>
                <a:cs typeface="Arial" panose="020B0604020202020204" pitchFamily="34" charset="0"/>
              </a:rPr>
              <a:t>bzw. in der Gesellschaft</a:t>
            </a:r>
          </a:p>
        </p:txBody>
      </p:sp>
      <p:sp>
        <p:nvSpPr>
          <p:cNvPr id="6" name="Textfeld 5">
            <a:extLst>
              <a:ext uri="{FF2B5EF4-FFF2-40B4-BE49-F238E27FC236}">
                <a16:creationId xmlns:a16="http://schemas.microsoft.com/office/drawing/2014/main" id="{938EA381-E7DD-4642-A259-C7792B7B7B2A}"/>
              </a:ext>
            </a:extLst>
          </p:cNvPr>
          <p:cNvSpPr txBox="1"/>
          <p:nvPr/>
        </p:nvSpPr>
        <p:spPr>
          <a:xfrm>
            <a:off x="1331976" y="2048256"/>
            <a:ext cx="9528048" cy="3785652"/>
          </a:xfrm>
          <a:prstGeom prst="rect">
            <a:avLst/>
          </a:prstGeom>
          <a:noFill/>
        </p:spPr>
        <p:txBody>
          <a:bodyPr wrap="square" rtlCol="0">
            <a:spAutoFit/>
          </a:bodyPr>
          <a:lstStyle/>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Transparente Gehaltsstrukturen und -kriterien,</a:t>
            </a:r>
          </a:p>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Einsetzen von Gleichstellungsbeauftragten und bewusste Förderung von Frauen auf Seiten der Unternehmen, vor allem in Führungspositionen,</a:t>
            </a:r>
          </a:p>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Verbesserung der Kinderbetreuung, damit Frauen nicht in die „Teilzeitfalle“ tappen</a:t>
            </a:r>
          </a:p>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Verpflichtung zur Aufteilung der Elternzeit zwischen Vater und Mutter,</a:t>
            </a:r>
          </a:p>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Sprechen in der Gesellschaft darüber, dass Anforderungen an Frauen überhöht und problematisch sind: gutes Aussehen, perfekte Mutter, freundliches Wesen etc.,</a:t>
            </a:r>
          </a:p>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Förderung eines gerechteren Rollenbildes und Unterstützung von Initiativen zur Unterstützung von Frauen in Berufen und Führungsetagen, um so Druck auf politische Institutionen und Unternehmen auszuüben.</a:t>
            </a:r>
          </a:p>
        </p:txBody>
      </p:sp>
    </p:spTree>
    <p:extLst>
      <p:ext uri="{BB962C8B-B14F-4D97-AF65-F5344CB8AC3E}">
        <p14:creationId xmlns:p14="http://schemas.microsoft.com/office/powerpoint/2010/main" val="355767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a:latin typeface="Arial"/>
                <a:cs typeface="Arial"/>
              </a:rPr>
              <a:t>Bildquellen</a:t>
            </a:r>
            <a:endParaRPr/>
          </a:p>
        </p:txBody>
      </p:sp>
      <p:sp>
        <p:nvSpPr>
          <p:cNvPr id="4" name="Textfeld 3"/>
          <p:cNvSpPr txBox="1"/>
          <p:nvPr/>
        </p:nvSpPr>
        <p:spPr bwMode="auto">
          <a:xfrm>
            <a:off x="838200" y="1046097"/>
            <a:ext cx="10219441" cy="1169551"/>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3 	</a:t>
            </a:r>
            <a:r>
              <a:rPr lang="de-DE" sz="1400" dirty="0">
                <a:latin typeface="Arial" panose="020B0604020202020204" pitchFamily="34" charset="0"/>
                <a:ea typeface="Calibri"/>
                <a:cs typeface="Arial" panose="020B0604020202020204" pitchFamily="34" charset="0"/>
              </a:rPr>
              <a:t>Gleichberechtigung? Zeichnung von Thomas </a:t>
            </a:r>
            <a:r>
              <a:rPr lang="de-DE" sz="1400" dirty="0" err="1">
                <a:latin typeface="Arial" panose="020B0604020202020204" pitchFamily="34" charset="0"/>
                <a:ea typeface="Calibri"/>
                <a:cs typeface="Arial" panose="020B0604020202020204" pitchFamily="34" charset="0"/>
              </a:rPr>
              <a:t>Plaßmann</a:t>
            </a:r>
            <a:r>
              <a:rPr lang="de-DE" sz="1400" dirty="0">
                <a:latin typeface="Arial" panose="020B0604020202020204" pitchFamily="34" charset="0"/>
                <a:ea typeface="Calibri"/>
                <a:cs typeface="Arial" panose="020B0604020202020204" pitchFamily="34" charset="0"/>
              </a:rPr>
              <a:t>, online verfügbar unter:</a:t>
            </a:r>
            <a:endParaRPr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ea typeface="Calibri"/>
                <a:cs typeface="Arial" panose="020B0604020202020204" pitchFamily="34" charset="0"/>
              </a:rPr>
              <a:t>	</a:t>
            </a:r>
            <a:r>
              <a:rPr lang="de-DE" sz="1400" u="sng" dirty="0">
                <a:solidFill>
                  <a:srgbClr val="0000FF"/>
                </a:solidFill>
                <a:latin typeface="Arial" panose="020B0604020202020204" pitchFamily="34" charset="0"/>
                <a:ea typeface="Calibri"/>
                <a:cs typeface="Arial" panose="020B0604020202020204" pitchFamily="34" charset="0"/>
                <a:hlinkClick r:id="rId3" tooltip="https://www.bpb.de/lernen/angebote/grafstat/projekt-integration/134708/m-05-08-karikatur-gleichberechtigung/"/>
              </a:rPr>
              <a:t>https://www.bpb.de/lernen/angebote/grafstat/projekt-integration/134708/m-05-08-karikatur-gleichberechtigung/</a:t>
            </a:r>
            <a:r>
              <a:rPr lang="de-DE" sz="1400" dirty="0">
                <a:latin typeface="Arial" panose="020B0604020202020204" pitchFamily="34" charset="0"/>
                <a:ea typeface="Calibri"/>
                <a:cs typeface="Arial" panose="020B0604020202020204" pitchFamily="34" charset="0"/>
              </a:rPr>
              <a:t> 	(DL vom 19.10.2024).</a:t>
            </a:r>
            <a:endParaRPr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4	Destatis, Statistisches Bundesamt (Hrsg.), </a:t>
            </a:r>
            <a:r>
              <a:rPr lang="de-DE" sz="1400" dirty="0" err="1">
                <a:latin typeface="Arial" panose="020B0604020202020204" pitchFamily="34" charset="0"/>
                <a:cs typeface="Arial" panose="020B0604020202020204" pitchFamily="34" charset="0"/>
              </a:rPr>
              <a:t>Gross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average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earnings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for</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men</a:t>
            </a:r>
            <a:r>
              <a:rPr lang="de-DE" sz="1400" dirty="0">
                <a:latin typeface="Arial" panose="020B0604020202020204" pitchFamily="34" charset="0"/>
                <a:cs typeface="Arial" panose="020B0604020202020204" pitchFamily="34" charset="0"/>
              </a:rPr>
              <a:t> and </a:t>
            </a:r>
            <a:r>
              <a:rPr lang="de-DE" sz="1400" dirty="0" err="1">
                <a:latin typeface="Arial" panose="020B0604020202020204" pitchFamily="34" charset="0"/>
                <a:cs typeface="Arial" panose="020B0604020202020204" pitchFamily="34" charset="0"/>
              </a:rPr>
              <a:t>women</a:t>
            </a:r>
            <a:r>
              <a:rPr lang="de-DE" sz="1400" dirty="0">
                <a:latin typeface="Arial" panose="020B0604020202020204" pitchFamily="34" charset="0"/>
                <a:cs typeface="Arial" panose="020B0604020202020204" pitchFamily="34" charset="0"/>
              </a:rPr>
              <a:t>, in: 	</a:t>
            </a:r>
            <a:r>
              <a:rPr lang="de-DE" sz="1400" u="sng" dirty="0">
                <a:latin typeface="Arial" panose="020B0604020202020204" pitchFamily="34" charset="0"/>
                <a:cs typeface="Arial" panose="020B0604020202020204" pitchFamily="34" charset="0"/>
                <a:hlinkClick r:id="rId4" tooltip="https://www.destatis.de/EN/Themes/Labour/Earnings/GenderPayGap/_node.html"/>
              </a:rPr>
              <a:t>https://www.destatis.de/EN/Themes/Labour/Earnings/GenderPayGap/_node.html</a:t>
            </a:r>
            <a:r>
              <a:rPr lang="de-DE" sz="1400" dirty="0">
                <a:latin typeface="Arial" panose="020B0604020202020204" pitchFamily="34" charset="0"/>
                <a:cs typeface="Arial" panose="020B0604020202020204" pitchFamily="34" charset="0"/>
              </a:rPr>
              <a:t> (DL vom 14.11.2024)</a:t>
            </a:r>
            <a:endParaRPr sz="1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dirty="0">
                <a:latin typeface="Arial"/>
                <a:cs typeface="Arial"/>
              </a:rPr>
              <a:t>Dieses Material wurde im Arbeitskreis Politische Bildung erstellt. </a:t>
            </a:r>
            <a:endParaRPr dirty="0"/>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Words>
  <Application>Microsoft Office PowerPoint</Application>
  <PresentationFormat>Breitbild</PresentationFormat>
  <Paragraphs>38</Paragraphs>
  <Slides>8</Slides>
  <Notes>7</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Calibri</vt:lpstr>
      <vt:lpstr>Office</vt:lpstr>
      <vt:lpstr>PowerPoint-Präsentation</vt:lpstr>
      <vt:lpstr>PowerPoint-Präsentation</vt:lpstr>
      <vt:lpstr>Art. 3 GG</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16</cp:revision>
  <dcterms:created xsi:type="dcterms:W3CDTF">2024-06-12T15:52:19Z</dcterms:created>
  <dcterms:modified xsi:type="dcterms:W3CDTF">2024-12-06T17:55:53Z</dcterms:modified>
</cp:coreProperties>
</file>