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75" r:id="rId4"/>
    <p:sldId id="276" r:id="rId5"/>
    <p:sldId id="277" r:id="rId6"/>
    <p:sldId id="273" r:id="rId7"/>
    <p:sldId id="274" r:id="rId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1" d="100"/>
          <a:sy n="101" d="100"/>
        </p:scale>
        <p:origin x="120"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757DA5-1C07-4CC6-AADC-1946DC559CCF}" type="datetimeFigureOut">
              <a:rPr lang="de-DE" smtClean="0"/>
              <a:t>18.12.2024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8752D1-3D3D-4ADC-BB44-4B72FFB72D36}" type="slidenum">
              <a:rPr lang="de-DE" smtClean="0"/>
              <a:t>‹Nr.›</a:t>
            </a:fld>
            <a:endParaRPr lang="de-DE"/>
          </a:p>
        </p:txBody>
      </p:sp>
    </p:spTree>
    <p:extLst>
      <p:ext uri="{BB962C8B-B14F-4D97-AF65-F5344CB8AC3E}">
        <p14:creationId xmlns:p14="http://schemas.microsoft.com/office/powerpoint/2010/main" val="2062460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Maximilian Schafroth ist ein deutscher Schauspieler und Kabarettist. 2019 hielt er zum ersten Mal die Rede auf dem Nockherberg. </a:t>
            </a:r>
            <a:r>
              <a:rPr lang="de-DE" sz="1200" kern="1200" dirty="0">
                <a:solidFill>
                  <a:schemeClr val="tx1"/>
                </a:solidFill>
                <a:effectLst/>
                <a:latin typeface="+mn-lt"/>
                <a:ea typeface="+mn-ea"/>
                <a:cs typeface="+mn-cs"/>
              </a:rPr>
              <a:t>Im Rahmen des Starkbierfestes auf dem Münchner Nockherberg werden seit 1891 in der Fastenzeit traditionell Politikerinnen und Politiker kabarettistisch „derbleckt“. </a:t>
            </a:r>
            <a:endParaRPr lang="de-DE" dirty="0"/>
          </a:p>
        </p:txBody>
      </p:sp>
      <p:sp>
        <p:nvSpPr>
          <p:cNvPr id="4" name="Foliennummernplatzhalter 3"/>
          <p:cNvSpPr>
            <a:spLocks noGrp="1"/>
          </p:cNvSpPr>
          <p:nvPr>
            <p:ph type="sldNum" sz="quarter" idx="5"/>
          </p:nvPr>
        </p:nvSpPr>
        <p:spPr/>
        <p:txBody>
          <a:bodyPr/>
          <a:lstStyle/>
          <a:p>
            <a:fld id="{F58752D1-3D3D-4ADC-BB44-4B72FFB72D36}" type="slidenum">
              <a:rPr lang="de-DE" smtClean="0"/>
              <a:t>2</a:t>
            </a:fld>
            <a:endParaRPr lang="de-DE"/>
          </a:p>
        </p:txBody>
      </p:sp>
    </p:spTree>
    <p:extLst>
      <p:ext uri="{BB962C8B-B14F-4D97-AF65-F5344CB8AC3E}">
        <p14:creationId xmlns:p14="http://schemas.microsoft.com/office/powerpoint/2010/main" val="3829977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58752D1-3D3D-4ADC-BB44-4B72FFB72D36}" type="slidenum">
              <a:rPr lang="de-DE" smtClean="0"/>
              <a:t>3</a:t>
            </a:fld>
            <a:endParaRPr lang="de-DE"/>
          </a:p>
        </p:txBody>
      </p:sp>
    </p:spTree>
    <p:extLst>
      <p:ext uri="{BB962C8B-B14F-4D97-AF65-F5344CB8AC3E}">
        <p14:creationId xmlns:p14="http://schemas.microsoft.com/office/powerpoint/2010/main" val="2250395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2382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29AFAA-9BBE-47EE-BC62-46FF2FF09C68}"/>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dirty="0"/>
              <a:t>Mastertitelformat bearbeiten</a:t>
            </a:r>
          </a:p>
        </p:txBody>
      </p:sp>
      <p:sp>
        <p:nvSpPr>
          <p:cNvPr id="3" name="Inhaltsplatzhalter 2">
            <a:extLst>
              <a:ext uri="{FF2B5EF4-FFF2-40B4-BE49-F238E27FC236}">
                <a16:creationId xmlns:a16="http://schemas.microsoft.com/office/drawing/2014/main" id="{5B652B30-99BE-477D-859B-7E833BDECF82}"/>
              </a:ext>
            </a:extLst>
          </p:cNvPr>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13A791FF-ABFC-42B0-890B-000BBA4C8B97}"/>
              </a:ext>
            </a:extLst>
          </p:cNvPr>
          <p:cNvSpPr>
            <a:spLocks noGrp="1"/>
          </p:cNvSpPr>
          <p:nvPr>
            <p:ph type="dt" sz="half" idx="10"/>
          </p:nvPr>
        </p:nvSpPr>
        <p:spPr>
          <a:xfrm>
            <a:off x="838200" y="6356350"/>
            <a:ext cx="2743200" cy="365125"/>
          </a:xfrm>
          <a:prstGeom prst="rect">
            <a:avLst/>
          </a:prstGeom>
        </p:spPr>
        <p:txBody>
          <a:bodyPr/>
          <a:lstStyle/>
          <a:p>
            <a:fld id="{645091C5-ED85-481D-827A-0F8B76C05C06}" type="datetimeFigureOut">
              <a:rPr lang="de-DE" smtClean="0"/>
              <a:t>18.12.2024</a:t>
            </a:fld>
            <a:endParaRPr lang="de-DE"/>
          </a:p>
        </p:txBody>
      </p:sp>
      <p:sp>
        <p:nvSpPr>
          <p:cNvPr id="5" name="Fußzeilenplatzhalter 4">
            <a:extLst>
              <a:ext uri="{FF2B5EF4-FFF2-40B4-BE49-F238E27FC236}">
                <a16:creationId xmlns:a16="http://schemas.microsoft.com/office/drawing/2014/main" id="{662929F7-1BA9-4B28-B4CA-BB1F70B8723A}"/>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B0E23B97-D320-4598-B2FE-753F17C89D4B}"/>
              </a:ext>
            </a:extLst>
          </p:cNvPr>
          <p:cNvSpPr>
            <a:spLocks noGrp="1"/>
          </p:cNvSpPr>
          <p:nvPr>
            <p:ph type="sldNum" sz="quarter" idx="12"/>
          </p:nvPr>
        </p:nvSpPr>
        <p:spPr>
          <a:xfrm>
            <a:off x="8610600" y="6356350"/>
            <a:ext cx="2743200" cy="365125"/>
          </a:xfrm>
          <a:prstGeom prst="rect">
            <a:avLst/>
          </a:prstGeom>
        </p:spPr>
        <p:txBody>
          <a:bodyPr/>
          <a:lstStyle/>
          <a:p>
            <a:fld id="{63EE1BBA-F88F-4D44-8D8D-8BC0C6D210A6}" type="slidenum">
              <a:rPr lang="de-DE" smtClean="0"/>
              <a:t>‹Nr.›</a:t>
            </a:fld>
            <a:endParaRPr lang="de-DE"/>
          </a:p>
        </p:txBody>
      </p:sp>
    </p:spTree>
    <p:extLst>
      <p:ext uri="{BB962C8B-B14F-4D97-AF65-F5344CB8AC3E}">
        <p14:creationId xmlns:p14="http://schemas.microsoft.com/office/powerpoint/2010/main" val="3608547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575306-EFD4-4D54-AF33-1632B8273DE8}"/>
              </a:ext>
            </a:extLst>
          </p:cNvPr>
          <p:cNvSpPr>
            <a:spLocks noGrp="1"/>
          </p:cNvSpPr>
          <p:nvPr>
            <p:ph type="title"/>
          </p:nvPr>
        </p:nvSpPr>
        <p:spPr>
          <a:xfrm>
            <a:off x="831850" y="1709738"/>
            <a:ext cx="10515600" cy="2852737"/>
          </a:xfrm>
          <a:prstGeom prst="rect">
            <a:avLst/>
          </a:prstGeom>
        </p:spPr>
        <p:txBody>
          <a:bodyPr anchor="b"/>
          <a:lstStyle>
            <a:lvl1pPr>
              <a:defRPr sz="6000">
                <a:latin typeface="Arial" panose="020B0604020202020204" pitchFamily="34" charset="0"/>
                <a:cs typeface="Arial" panose="020B0604020202020204" pitchFamily="34" charset="0"/>
              </a:defRPr>
            </a:lvl1pPr>
          </a:lstStyle>
          <a:p>
            <a:r>
              <a:rPr lang="de-DE" dirty="0"/>
              <a:t>Mastertitelformat bearbeiten</a:t>
            </a:r>
          </a:p>
        </p:txBody>
      </p:sp>
      <p:sp>
        <p:nvSpPr>
          <p:cNvPr id="3" name="Textplatzhalter 2">
            <a:extLst>
              <a:ext uri="{FF2B5EF4-FFF2-40B4-BE49-F238E27FC236}">
                <a16:creationId xmlns:a16="http://schemas.microsoft.com/office/drawing/2014/main" id="{BD5D1008-A0C8-4790-972A-2B2A6ECDF51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spTree>
    <p:extLst>
      <p:ext uri="{BB962C8B-B14F-4D97-AF65-F5344CB8AC3E}">
        <p14:creationId xmlns:p14="http://schemas.microsoft.com/office/powerpoint/2010/main" val="73691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F934D2-AAFC-4114-9CDC-3828731EE364}"/>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dirty="0"/>
              <a:t>Mastertitelformat bearbeiten</a:t>
            </a:r>
          </a:p>
        </p:txBody>
      </p:sp>
      <p:sp>
        <p:nvSpPr>
          <p:cNvPr id="3" name="Inhaltsplatzhalter 2">
            <a:extLst>
              <a:ext uri="{FF2B5EF4-FFF2-40B4-BE49-F238E27FC236}">
                <a16:creationId xmlns:a16="http://schemas.microsoft.com/office/drawing/2014/main" id="{262A0235-45BC-440E-AAF4-723CC0A54215}"/>
              </a:ext>
            </a:extLst>
          </p:cNvPr>
          <p:cNvSpPr>
            <a:spLocks noGrp="1"/>
          </p:cNvSpPr>
          <p:nvPr>
            <p:ph sz="half" idx="1"/>
          </p:nvPr>
        </p:nvSpPr>
        <p:spPr>
          <a:xfrm>
            <a:off x="838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a:extLst>
              <a:ext uri="{FF2B5EF4-FFF2-40B4-BE49-F238E27FC236}">
                <a16:creationId xmlns:a16="http://schemas.microsoft.com/office/drawing/2014/main" id="{6736CD9D-B741-44C8-8E35-1BC3D57C3182}"/>
              </a:ext>
            </a:extLst>
          </p:cNvPr>
          <p:cNvSpPr>
            <a:spLocks noGrp="1"/>
          </p:cNvSpPr>
          <p:nvPr>
            <p:ph sz="half" idx="2"/>
          </p:nvPr>
        </p:nvSpPr>
        <p:spPr>
          <a:xfrm>
            <a:off x="6172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333335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8427AC-9839-4219-9A0F-73207DE99C76}"/>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dirty="0"/>
              <a:t>Mastertitelformat bearbeiten</a:t>
            </a:r>
          </a:p>
        </p:txBody>
      </p:sp>
    </p:spTree>
    <p:extLst>
      <p:ext uri="{BB962C8B-B14F-4D97-AF65-F5344CB8AC3E}">
        <p14:creationId xmlns:p14="http://schemas.microsoft.com/office/powerpoint/2010/main" val="1120899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1243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sv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fik 6" descr="Ein Pinselstrich">
            <a:extLst>
              <a:ext uri="{FF2B5EF4-FFF2-40B4-BE49-F238E27FC236}">
                <a16:creationId xmlns:a16="http://schemas.microsoft.com/office/drawing/2014/main" id="{7008F972-9B76-4015-868C-BBE8F604C2D6}"/>
              </a:ext>
            </a:extLst>
          </p:cNvPr>
          <p:cNvPicPr>
            <a:picLocks noChangeAspect="1"/>
          </p:cNvPicPr>
          <p:nvPr userDrawn="1"/>
        </p:nvPicPr>
        <p:blipFill>
          <a:blip r:embed="rId8">
            <a:extLst>
              <a:ext uri="{96DAC541-7B7A-43D3-8B79-37D633B846F1}">
                <asvg:svgBlip xmlns:asvg="http://schemas.microsoft.com/office/drawing/2016/SVG/main" r:embed="rId9"/>
              </a:ext>
            </a:extLst>
          </a:blip>
          <a:stretch/>
        </p:blipFill>
        <p:spPr bwMode="auto">
          <a:xfrm>
            <a:off x="4137197" y="6088478"/>
            <a:ext cx="3590234" cy="944310"/>
          </a:xfrm>
          <a:prstGeom prst="rect">
            <a:avLst/>
          </a:prstGeom>
        </p:spPr>
      </p:pic>
      <p:sp>
        <p:nvSpPr>
          <p:cNvPr id="8" name="Slide Number Placeholder 5">
            <a:extLst>
              <a:ext uri="{FF2B5EF4-FFF2-40B4-BE49-F238E27FC236}">
                <a16:creationId xmlns:a16="http://schemas.microsoft.com/office/drawing/2014/main" id="{7B1F0C98-E287-4848-A344-09F890479653}"/>
              </a:ext>
            </a:extLst>
          </p:cNvPr>
          <p:cNvSpPr txBox="1"/>
          <p:nvPr userDrawn="1"/>
        </p:nvSpPr>
        <p:spPr bwMode="auto">
          <a:xfrm>
            <a:off x="4498462" y="6466152"/>
            <a:ext cx="2212789" cy="188964"/>
          </a:xfrm>
          <a:prstGeom prst="rect">
            <a:avLst/>
          </a:prstGeom>
          <a:grpFill/>
        </p:spPr>
        <p:txBody>
          <a:bodyPr vert="horz" lIns="91440" tIns="45720" rIns="91440" bIns="45720" rtlCol="0" anchor="ctr"/>
          <a:lstStyle>
            <a:defPPr>
              <a:defRPr lang="en-US"/>
            </a:defPPr>
            <a:lvl1pPr marL="0" algn="r" defTabSz="457200">
              <a:defRPr sz="1100">
                <a:solidFill>
                  <a:srgbClr val="8C98C5"/>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de-DE" sz="600" b="0" dirty="0">
                <a:solidFill>
                  <a:schemeClr val="bg1"/>
                </a:solidFill>
                <a:latin typeface="Arial"/>
                <a:ea typeface="Calibri"/>
                <a:cs typeface="Arial"/>
              </a:rPr>
              <a:t>www.politischebildung.schule.bayern.de</a:t>
            </a:r>
            <a:endParaRPr sz="1050" dirty="0"/>
          </a:p>
        </p:txBody>
      </p:sp>
      <p:pic>
        <p:nvPicPr>
          <p:cNvPr id="9" name="Grafik 8" descr="Ein Pinselstrich">
            <a:extLst>
              <a:ext uri="{FF2B5EF4-FFF2-40B4-BE49-F238E27FC236}">
                <a16:creationId xmlns:a16="http://schemas.microsoft.com/office/drawing/2014/main" id="{7FDA39BC-BE98-435A-BC33-E85D11D1275A}"/>
              </a:ext>
            </a:extLst>
          </p:cNvPr>
          <p:cNvPicPr>
            <a:picLocks noChangeAspect="1"/>
          </p:cNvPicPr>
          <p:nvPr userDrawn="1"/>
        </p:nvPicPr>
        <p:blipFill>
          <a:blip r:embed="rId10">
            <a:extLst>
              <a:ext uri="{96DAC541-7B7A-43D3-8B79-37D633B846F1}">
                <asvg:svgBlip xmlns:asvg="http://schemas.microsoft.com/office/drawing/2016/SVG/main" r:embed="rId11"/>
              </a:ext>
            </a:extLst>
          </a:blip>
          <a:stretch/>
        </p:blipFill>
        <p:spPr bwMode="auto">
          <a:xfrm>
            <a:off x="338983" y="6281628"/>
            <a:ext cx="4244335" cy="466878"/>
          </a:xfrm>
          <a:prstGeom prst="rect">
            <a:avLst/>
          </a:prstGeom>
        </p:spPr>
      </p:pic>
      <p:pic>
        <p:nvPicPr>
          <p:cNvPr id="10" name="Grafik 9" descr="Ein Pinselstrich">
            <a:extLst>
              <a:ext uri="{FF2B5EF4-FFF2-40B4-BE49-F238E27FC236}">
                <a16:creationId xmlns:a16="http://schemas.microsoft.com/office/drawing/2014/main" id="{0C2AAF5E-8FF3-4D66-8639-03C6929170D6}"/>
              </a:ext>
            </a:extLst>
          </p:cNvPr>
          <p:cNvPicPr>
            <a:picLocks noChangeAspect="1"/>
          </p:cNvPicPr>
          <p:nvPr userDrawn="1"/>
        </p:nvPicPr>
        <p:blipFill>
          <a:blip r:embed="rId10">
            <a:extLst>
              <a:ext uri="{96DAC541-7B7A-43D3-8B79-37D633B846F1}">
                <asvg:svgBlip xmlns:asvg="http://schemas.microsoft.com/office/drawing/2016/SVG/main" r:embed="rId11"/>
              </a:ext>
            </a:extLst>
          </a:blip>
          <a:stretch/>
        </p:blipFill>
        <p:spPr bwMode="auto">
          <a:xfrm>
            <a:off x="6940684" y="6327194"/>
            <a:ext cx="4912333" cy="466878"/>
          </a:xfrm>
          <a:prstGeom prst="rect">
            <a:avLst/>
          </a:prstGeom>
        </p:spPr>
      </p:pic>
      <p:pic>
        <p:nvPicPr>
          <p:cNvPr id="3" name="Grafik 2">
            <a:extLst>
              <a:ext uri="{FF2B5EF4-FFF2-40B4-BE49-F238E27FC236}">
                <a16:creationId xmlns:a16="http://schemas.microsoft.com/office/drawing/2014/main" id="{108CF5A1-5613-4C54-B25E-8A34897FCEB9}"/>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31918" y="6358056"/>
            <a:ext cx="390450" cy="390450"/>
          </a:xfrm>
          <a:prstGeom prst="rect">
            <a:avLst/>
          </a:prstGeom>
        </p:spPr>
      </p:pic>
    </p:spTree>
    <p:extLst>
      <p:ext uri="{BB962C8B-B14F-4D97-AF65-F5344CB8AC3E}">
        <p14:creationId xmlns:p14="http://schemas.microsoft.com/office/powerpoint/2010/main" val="3757143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s://creativecommons.org/licenses/by-sa/3.0/de/deed.e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7469676-6126-4408-83BC-0E3E5F2BEE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726" y="1242204"/>
            <a:ext cx="9784548" cy="4153288"/>
          </a:xfrm>
          <a:prstGeom prst="rect">
            <a:avLst/>
          </a:prstGeom>
        </p:spPr>
      </p:pic>
    </p:spTree>
    <p:extLst>
      <p:ext uri="{BB962C8B-B14F-4D97-AF65-F5344CB8AC3E}">
        <p14:creationId xmlns:p14="http://schemas.microsoft.com/office/powerpoint/2010/main" val="3694697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BA620AE6-8590-4FBC-B713-DC145DA13246}"/>
              </a:ext>
            </a:extLst>
          </p:cNvPr>
          <p:cNvPicPr>
            <a:picLocks noChangeAspect="1"/>
          </p:cNvPicPr>
          <p:nvPr/>
        </p:nvPicPr>
        <p:blipFill rotWithShape="1">
          <a:blip r:embed="rId3">
            <a:extLst>
              <a:ext uri="{28A0092B-C50C-407E-A947-70E740481C1C}">
                <a14:useLocalDpi xmlns:a14="http://schemas.microsoft.com/office/drawing/2010/main" val="0"/>
              </a:ext>
            </a:extLst>
          </a:blip>
          <a:srcRect b="12283"/>
          <a:stretch/>
        </p:blipFill>
        <p:spPr>
          <a:xfrm>
            <a:off x="956346" y="360141"/>
            <a:ext cx="10117122" cy="5906435"/>
          </a:xfrm>
          <a:prstGeom prst="rect">
            <a:avLst/>
          </a:prstGeom>
        </p:spPr>
      </p:pic>
      <p:sp>
        <p:nvSpPr>
          <p:cNvPr id="5" name="Textfeld 4">
            <a:extLst>
              <a:ext uri="{FF2B5EF4-FFF2-40B4-BE49-F238E27FC236}">
                <a16:creationId xmlns:a16="http://schemas.microsoft.com/office/drawing/2014/main" id="{908CA190-099C-4B4B-99FB-6BB51E28BE87}"/>
              </a:ext>
            </a:extLst>
          </p:cNvPr>
          <p:cNvSpPr txBox="1"/>
          <p:nvPr/>
        </p:nvSpPr>
        <p:spPr>
          <a:xfrm>
            <a:off x="1362075" y="5533370"/>
            <a:ext cx="8943975" cy="523220"/>
          </a:xfrm>
          <a:prstGeom prst="rect">
            <a:avLst/>
          </a:prstGeom>
          <a:noFill/>
        </p:spPr>
        <p:txBody>
          <a:bodyPr wrap="square" rtlCol="0">
            <a:spAutoFit/>
          </a:bodyPr>
          <a:lstStyle/>
          <a:p>
            <a:r>
              <a:rPr lang="de-DE" sz="2800" dirty="0">
                <a:solidFill>
                  <a:schemeClr val="bg1"/>
                </a:solidFill>
                <a:latin typeface="Arial" panose="020B0604020202020204" pitchFamily="34" charset="0"/>
                <a:cs typeface="Arial" panose="020B0604020202020204" pitchFamily="34" charset="0"/>
              </a:rPr>
              <a:t>„Das ist für mich wahre Größe …“</a:t>
            </a:r>
          </a:p>
        </p:txBody>
      </p:sp>
    </p:spTree>
    <p:extLst>
      <p:ext uri="{BB962C8B-B14F-4D97-AF65-F5344CB8AC3E}">
        <p14:creationId xmlns:p14="http://schemas.microsoft.com/office/powerpoint/2010/main" val="2946005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E97DFE8E-F509-DA62-425F-F14B9E6868F2}"/>
              </a:ext>
            </a:extLst>
          </p:cNvPr>
          <p:cNvSpPr txBox="1"/>
          <p:nvPr/>
        </p:nvSpPr>
        <p:spPr>
          <a:xfrm>
            <a:off x="946582" y="773320"/>
            <a:ext cx="10298835" cy="5629170"/>
          </a:xfrm>
          <a:prstGeom prst="rect">
            <a:avLst/>
          </a:prstGeom>
          <a:noFill/>
        </p:spPr>
        <p:txBody>
          <a:bodyPr wrap="square">
            <a:spAutoFit/>
          </a:bodyPr>
          <a:lstStyle/>
          <a:p>
            <a:pPr>
              <a:lnSpc>
                <a:spcPct val="115000"/>
              </a:lnSpc>
              <a:spcAft>
                <a:spcPts val="1000"/>
              </a:spcAft>
            </a:pPr>
            <a:r>
              <a:rPr lang="de-DE" sz="2800" dirty="0">
                <a:effectLst/>
                <a:latin typeface="Arial" panose="020B0604020202020204" pitchFamily="34" charset="0"/>
                <a:ea typeface="Calibri" panose="020F0502020204030204" pitchFamily="34" charset="0"/>
                <a:cs typeface="Times New Roman" panose="02020603050405020304" pitchFamily="18" charset="0"/>
              </a:rPr>
              <a:t>„Dass ich hier vor euch stehen </a:t>
            </a:r>
            <a:r>
              <a:rPr lang="de-DE" sz="2800" dirty="0" err="1">
                <a:effectLst/>
                <a:latin typeface="Arial" panose="020B0604020202020204" pitchFamily="34" charset="0"/>
                <a:ea typeface="Calibri" panose="020F0502020204030204" pitchFamily="34" charset="0"/>
                <a:cs typeface="Times New Roman" panose="02020603050405020304" pitchFamily="18" charset="0"/>
              </a:rPr>
              <a:t>derf</a:t>
            </a:r>
            <a:r>
              <a:rPr lang="de-DE" sz="2800" dirty="0">
                <a:effectLst/>
                <a:latin typeface="Arial" panose="020B0604020202020204" pitchFamily="34" charset="0"/>
                <a:ea typeface="Calibri" panose="020F0502020204030204" pitchFamily="34" charset="0"/>
                <a:cs typeface="Times New Roman" panose="02020603050405020304" pitchFamily="18" charset="0"/>
              </a:rPr>
              <a:t>, dass ich frei reden </a:t>
            </a:r>
            <a:r>
              <a:rPr lang="de-DE" sz="2800" dirty="0" err="1">
                <a:effectLst/>
                <a:latin typeface="Arial" panose="020B0604020202020204" pitchFamily="34" charset="0"/>
                <a:ea typeface="Calibri" panose="020F0502020204030204" pitchFamily="34" charset="0"/>
                <a:cs typeface="Times New Roman" panose="02020603050405020304" pitchFamily="18" charset="0"/>
              </a:rPr>
              <a:t>derf</a:t>
            </a:r>
            <a:r>
              <a:rPr lang="de-DE" sz="2800" dirty="0">
                <a:effectLst/>
                <a:latin typeface="Arial" panose="020B0604020202020204" pitchFamily="34" charset="0"/>
                <a:ea typeface="Calibri" panose="020F0502020204030204" pitchFamily="34" charset="0"/>
                <a:cs typeface="Times New Roman" panose="02020603050405020304" pitchFamily="18" charset="0"/>
              </a:rPr>
              <a:t>, und ich betone, ich </a:t>
            </a:r>
            <a:r>
              <a:rPr lang="de-DE" sz="2800" dirty="0" err="1">
                <a:effectLst/>
                <a:latin typeface="Arial" panose="020B0604020202020204" pitchFamily="34" charset="0"/>
                <a:ea typeface="Calibri" panose="020F0502020204030204" pitchFamily="34" charset="0"/>
                <a:cs typeface="Times New Roman" panose="02020603050405020304" pitchFamily="18" charset="0"/>
              </a:rPr>
              <a:t>derf</a:t>
            </a:r>
            <a:r>
              <a:rPr lang="de-DE" sz="2800" dirty="0">
                <a:effectLst/>
                <a:latin typeface="Arial" panose="020B0604020202020204" pitchFamily="34" charset="0"/>
                <a:ea typeface="Calibri" panose="020F0502020204030204" pitchFamily="34" charset="0"/>
                <a:cs typeface="Times New Roman" panose="02020603050405020304" pitchFamily="18" charset="0"/>
              </a:rPr>
              <a:t> komplett frei reden, das erfüllt mich mit großem Glück, und ich wär in vielen Ländern Welt heut </a:t>
            </a:r>
            <a:r>
              <a:rPr lang="de-DE" sz="2800" dirty="0" err="1">
                <a:effectLst/>
                <a:latin typeface="Arial" panose="020B0604020202020204" pitchFamily="34" charset="0"/>
                <a:ea typeface="Calibri" panose="020F0502020204030204" pitchFamily="34" charset="0"/>
                <a:cs typeface="Times New Roman" panose="02020603050405020304" pitchFamily="18" charset="0"/>
              </a:rPr>
              <a:t>nachm</a:t>
            </a:r>
            <a:r>
              <a:rPr lang="de-DE" sz="2800" dirty="0">
                <a:effectLst/>
                <a:latin typeface="Arial" panose="020B0604020202020204" pitchFamily="34" charset="0"/>
                <a:ea typeface="Calibri" panose="020F0502020204030204" pitchFamily="34" charset="0"/>
                <a:cs typeface="Times New Roman" panose="02020603050405020304" pitchFamily="18" charset="0"/>
              </a:rPr>
              <a:t> zweiten Satz mit der Tandler [ins Gefängnis] mitgegangen; dass mir des nimmer merken, was wir hier </a:t>
            </a:r>
            <a:r>
              <a:rPr lang="de-DE" sz="2800" dirty="0" err="1">
                <a:effectLst/>
                <a:latin typeface="Arial" panose="020B0604020202020204" pitchFamily="34" charset="0"/>
                <a:ea typeface="Calibri" panose="020F0502020204030204" pitchFamily="34" charset="0"/>
                <a:cs typeface="Times New Roman" panose="02020603050405020304" pitchFamily="18" charset="0"/>
              </a:rPr>
              <a:t>ham</a:t>
            </a:r>
            <a:r>
              <a:rPr lang="de-DE" sz="2800" dirty="0">
                <a:effectLst/>
                <a:latin typeface="Arial" panose="020B0604020202020204" pitchFamily="34" charset="0"/>
                <a:ea typeface="Calibri" panose="020F0502020204030204" pitchFamily="34" charset="0"/>
                <a:cs typeface="Times New Roman" panose="02020603050405020304" pitchFamily="18" charset="0"/>
              </a:rPr>
              <a:t>, des fällt mir oft auf; woanders gilt des als Größe, als Stärke, wenn die Herrschenden unantastbar sind, sich abschotten, sich nicht kritisieren lassen, und hier, schauts euch das an, hier </a:t>
            </a:r>
            <a:r>
              <a:rPr lang="de-DE" sz="2800" dirty="0" err="1">
                <a:effectLst/>
                <a:latin typeface="Arial" panose="020B0604020202020204" pitchFamily="34" charset="0"/>
                <a:ea typeface="Calibri" panose="020F0502020204030204" pitchFamily="34" charset="0"/>
                <a:cs typeface="Times New Roman" panose="02020603050405020304" pitchFamily="18" charset="0"/>
              </a:rPr>
              <a:t>sitzens</a:t>
            </a:r>
            <a:r>
              <a:rPr lang="de-DE" sz="2800" dirty="0">
                <a:effectLst/>
                <a:latin typeface="Arial" panose="020B0604020202020204" pitchFamily="34" charset="0"/>
                <a:ea typeface="Calibri" panose="020F0502020204030204" pitchFamily="34" charset="0"/>
                <a:cs typeface="Times New Roman" panose="02020603050405020304" pitchFamily="18" charset="0"/>
              </a:rPr>
              <a:t> in der ersten Reihe und lassen sich abwatschen. Das ist für mich wahre Größe.“</a:t>
            </a:r>
          </a:p>
          <a:p>
            <a:pPr algn="r">
              <a:lnSpc>
                <a:spcPct val="115000"/>
              </a:lnSpc>
              <a:spcAft>
                <a:spcPts val="1000"/>
              </a:spcAft>
            </a:pPr>
            <a:r>
              <a:rPr lang="de-DE" sz="2000" dirty="0">
                <a:latin typeface="Arial" panose="020B0604020202020204" pitchFamily="34" charset="0"/>
                <a:ea typeface="Calibri" panose="020F0502020204030204" pitchFamily="34" charset="0"/>
                <a:cs typeface="Times New Roman" panose="02020603050405020304" pitchFamily="18" charset="0"/>
              </a:rPr>
              <a:t>Maximilian Schafroth</a:t>
            </a:r>
          </a:p>
        </p:txBody>
      </p:sp>
    </p:spTree>
    <p:extLst>
      <p:ext uri="{BB962C8B-B14F-4D97-AF65-F5344CB8AC3E}">
        <p14:creationId xmlns:p14="http://schemas.microsoft.com/office/powerpoint/2010/main" val="2882513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3D9B1D1-4E89-FDBF-FD2C-6232413A3172}"/>
              </a:ext>
            </a:extLst>
          </p:cNvPr>
          <p:cNvSpPr>
            <a:spLocks noGrp="1"/>
          </p:cNvSpPr>
          <p:nvPr>
            <p:ph idx="1"/>
          </p:nvPr>
        </p:nvSpPr>
        <p:spPr>
          <a:xfrm>
            <a:off x="781050" y="358220"/>
            <a:ext cx="10629900" cy="4351338"/>
          </a:xfrm>
        </p:spPr>
        <p:txBody>
          <a:bodyPr/>
          <a:lstStyle/>
          <a:p>
            <a:pPr marL="0" indent="0">
              <a:lnSpc>
                <a:spcPct val="115000"/>
              </a:lnSpc>
              <a:spcAft>
                <a:spcPts val="1000"/>
              </a:spcAft>
              <a:buNone/>
              <a:tabLst>
                <a:tab pos="4448810" algn="l"/>
              </a:tabLst>
            </a:pPr>
            <a:r>
              <a:rPr lang="de-DE" sz="2400" b="1" dirty="0">
                <a:effectLst/>
                <a:latin typeface="Arial" panose="020B0604020202020204" pitchFamily="34" charset="0"/>
                <a:ea typeface="Calibri" panose="020F0502020204030204" pitchFamily="34" charset="0"/>
                <a:cs typeface="Times New Roman" panose="02020603050405020304" pitchFamily="18" charset="0"/>
              </a:rPr>
              <a:t>Impulsfragen</a:t>
            </a:r>
          </a:p>
          <a:p>
            <a:pPr marL="0" lvl="0" indent="0">
              <a:lnSpc>
                <a:spcPct val="115000"/>
              </a:lnSpc>
              <a:buNone/>
              <a:tabLst>
                <a:tab pos="4448810" algn="l"/>
              </a:tabLst>
            </a:pPr>
            <a:r>
              <a:rPr lang="de-DE" sz="2400" dirty="0">
                <a:ea typeface="Calibri" panose="020F0502020204030204" pitchFamily="34" charset="0"/>
                <a:cs typeface="Times New Roman" panose="02020603050405020304" pitchFamily="18" charset="0"/>
              </a:rPr>
              <a:t>1. </a:t>
            </a:r>
            <a:r>
              <a:rPr lang="de-DE" sz="2400" dirty="0">
                <a:effectLst/>
                <a:latin typeface="Arial" panose="020B0604020202020204" pitchFamily="34" charset="0"/>
                <a:ea typeface="Calibri" panose="020F0502020204030204" pitchFamily="34" charset="0"/>
                <a:cs typeface="Times New Roman" panose="02020603050405020304" pitchFamily="18" charset="0"/>
              </a:rPr>
              <a:t>Warum droht Maximilian Schafroth seiner Aussage nach in anderen Ländern der Welt die Gefängnisstrafe?</a:t>
            </a:r>
          </a:p>
          <a:p>
            <a:pPr marL="0" lvl="0" indent="0">
              <a:lnSpc>
                <a:spcPct val="115000"/>
              </a:lnSpc>
              <a:buNone/>
              <a:tabLst>
                <a:tab pos="4448810" algn="l"/>
              </a:tabLst>
            </a:pPr>
            <a:r>
              <a:rPr lang="de-DE" sz="2400" dirty="0">
                <a:effectLst/>
                <a:latin typeface="Arial" panose="020B0604020202020204" pitchFamily="34" charset="0"/>
                <a:ea typeface="Calibri" panose="020F0502020204030204" pitchFamily="34" charset="0"/>
                <a:cs typeface="Times New Roman" panose="02020603050405020304" pitchFamily="18" charset="0"/>
              </a:rPr>
              <a:t>2. In welchen Ländern gilt Unantastbarkeit von Herrschenden als Größe? Worin findet das seinen Ausdruck? </a:t>
            </a:r>
          </a:p>
          <a:p>
            <a:pPr marL="0" lvl="0" indent="0">
              <a:lnSpc>
                <a:spcPct val="115000"/>
              </a:lnSpc>
              <a:buNone/>
              <a:tabLst>
                <a:tab pos="4448810" algn="l"/>
              </a:tabLst>
            </a:pPr>
            <a:r>
              <a:rPr lang="de-DE" sz="2400" dirty="0">
                <a:effectLst/>
                <a:latin typeface="Arial" panose="020B0604020202020204" pitchFamily="34" charset="0"/>
                <a:ea typeface="Calibri" panose="020F0502020204030204" pitchFamily="34" charset="0"/>
                <a:cs typeface="Times New Roman" panose="02020603050405020304" pitchFamily="18" charset="0"/>
              </a:rPr>
              <a:t>3. Wie wird das Recht auf Meinungsfreiheit hier nochmals differenziert?</a:t>
            </a:r>
          </a:p>
          <a:p>
            <a:pPr marL="0" lvl="0" indent="0">
              <a:lnSpc>
                <a:spcPct val="115000"/>
              </a:lnSpc>
              <a:buNone/>
              <a:tabLst>
                <a:tab pos="4448810" algn="l"/>
              </a:tabLst>
            </a:pPr>
            <a:r>
              <a:rPr lang="de-DE" sz="2400" dirty="0">
                <a:effectLst/>
                <a:latin typeface="Arial" panose="020B0604020202020204" pitchFamily="34" charset="0"/>
                <a:ea typeface="Calibri" panose="020F0502020204030204" pitchFamily="34" charset="0"/>
                <a:cs typeface="Times New Roman" panose="02020603050405020304" pitchFamily="18" charset="0"/>
              </a:rPr>
              <a:t>4. Woraus leitet Schafroth die „Größe“ der anwesenden Politikerinnen und Politiker ab?</a:t>
            </a:r>
          </a:p>
          <a:p>
            <a:pPr marL="0" lvl="0" indent="0">
              <a:lnSpc>
                <a:spcPct val="115000"/>
              </a:lnSpc>
              <a:spcAft>
                <a:spcPts val="1000"/>
              </a:spcAft>
              <a:buNone/>
              <a:tabLst>
                <a:tab pos="4448810" algn="l"/>
              </a:tabLst>
            </a:pPr>
            <a:r>
              <a:rPr lang="de-DE" sz="2400" dirty="0">
                <a:effectLst/>
                <a:latin typeface="Arial" panose="020B0604020202020204" pitchFamily="34" charset="0"/>
                <a:ea typeface="Calibri" panose="020F0502020204030204" pitchFamily="34" charset="0"/>
                <a:cs typeface="Times New Roman" panose="02020603050405020304" pitchFamily="18" charset="0"/>
              </a:rPr>
              <a:t>5. Worin besteht der Sinn politischer Satire? Welche anderen Formate kennst du?</a:t>
            </a:r>
          </a:p>
          <a:p>
            <a:pPr marL="0" lvl="0" indent="0">
              <a:lnSpc>
                <a:spcPct val="115000"/>
              </a:lnSpc>
              <a:spcAft>
                <a:spcPts val="1000"/>
              </a:spcAft>
              <a:buNone/>
              <a:tabLst>
                <a:tab pos="4448810" algn="l"/>
              </a:tabLst>
            </a:pPr>
            <a:r>
              <a:rPr lang="de-DE" sz="2400" dirty="0">
                <a:ea typeface="Calibri" panose="020F0502020204030204" pitchFamily="34" charset="0"/>
                <a:cs typeface="Times New Roman" panose="02020603050405020304" pitchFamily="18" charset="0"/>
              </a:rPr>
              <a:t>6. Was möchte Maximilian Schafroth insgesamt zum Ausdruck bringen?</a:t>
            </a:r>
            <a:endParaRPr lang="de-DE" sz="24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lnSpc>
                <a:spcPct val="115000"/>
              </a:lnSpc>
              <a:spcAft>
                <a:spcPts val="1000"/>
              </a:spcAft>
              <a:buNone/>
              <a:tabLst>
                <a:tab pos="4448810" algn="l"/>
              </a:tabLst>
            </a:pPr>
            <a:endParaRPr lang="de-DE" sz="24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2167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090A52D-D8C1-4FEB-A14C-0BA930138099}"/>
              </a:ext>
            </a:extLst>
          </p:cNvPr>
          <p:cNvSpPr/>
          <p:nvPr/>
        </p:nvSpPr>
        <p:spPr bwMode="auto">
          <a:xfrm>
            <a:off x="637563" y="419450"/>
            <a:ext cx="10515600" cy="771227"/>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latin typeface="Arial" panose="020B0604020202020204" pitchFamily="34" charset="0"/>
                <a:cs typeface="Arial" panose="020B0604020202020204" pitchFamily="34" charset="0"/>
              </a:rPr>
              <a:t>Artikel 5 GG</a:t>
            </a:r>
          </a:p>
        </p:txBody>
      </p:sp>
      <p:sp>
        <p:nvSpPr>
          <p:cNvPr id="5" name="Textfeld 4">
            <a:extLst>
              <a:ext uri="{FF2B5EF4-FFF2-40B4-BE49-F238E27FC236}">
                <a16:creationId xmlns:a16="http://schemas.microsoft.com/office/drawing/2014/main" id="{B83F1C05-1826-4B3C-A1CB-560821A63916}"/>
              </a:ext>
            </a:extLst>
          </p:cNvPr>
          <p:cNvSpPr txBox="1"/>
          <p:nvPr/>
        </p:nvSpPr>
        <p:spPr>
          <a:xfrm>
            <a:off x="998290" y="1535185"/>
            <a:ext cx="9882231" cy="4893647"/>
          </a:xfrm>
          <a:prstGeom prst="rect">
            <a:avLst/>
          </a:prstGeom>
          <a:noFill/>
        </p:spPr>
        <p:txBody>
          <a:bodyPr wrap="square" rtlCol="0">
            <a:spAutoFit/>
          </a:bodyPr>
          <a:lstStyle/>
          <a:p>
            <a:r>
              <a:rPr lang="de-DE" sz="2400" dirty="0">
                <a:latin typeface="Arial" panose="020B0604020202020204" pitchFamily="34" charset="0"/>
                <a:cs typeface="Arial" panose="020B0604020202020204" pitchFamily="34" charset="0"/>
              </a:rPr>
              <a:t>(1) Jeder hat das Recht, seine Meinung in Wort, Schrift und Bild frei zu äußern und zu verbreiten und sich aus allgemein zugänglichen Quellen ungehindert zu unterrichten. Die Pressefreiheit und die Freiheit der Berichterstattung durch Rundfunk und Film werden gewährleistet. Eine Zensur findet nicht statt.</a:t>
            </a:r>
          </a:p>
          <a:p>
            <a:endParaRPr lang="de-DE" sz="2400" dirty="0">
              <a:latin typeface="Arial" panose="020B0604020202020204" pitchFamily="34" charset="0"/>
              <a:cs typeface="Arial" panose="020B0604020202020204" pitchFamily="34" charset="0"/>
            </a:endParaRPr>
          </a:p>
          <a:p>
            <a:r>
              <a:rPr lang="de-DE" sz="2400" dirty="0">
                <a:latin typeface="Arial" panose="020B0604020202020204" pitchFamily="34" charset="0"/>
                <a:cs typeface="Arial" panose="020B0604020202020204" pitchFamily="34" charset="0"/>
              </a:rPr>
              <a:t>(2) Diese Rechte finden ihre Schranken in den Vorschriften der allgemeinen Gesetze, den gesetzlichen Bestimmungen zum Schutze der Jugend und in dem Recht der persönlichen Ehre.</a:t>
            </a:r>
          </a:p>
          <a:p>
            <a:endParaRPr lang="de-DE" sz="2400" dirty="0">
              <a:latin typeface="Arial" panose="020B0604020202020204" pitchFamily="34" charset="0"/>
              <a:cs typeface="Arial" panose="020B0604020202020204" pitchFamily="34" charset="0"/>
            </a:endParaRPr>
          </a:p>
          <a:p>
            <a:r>
              <a:rPr lang="de-DE" sz="2400" dirty="0">
                <a:latin typeface="Arial" panose="020B0604020202020204" pitchFamily="34" charset="0"/>
                <a:cs typeface="Arial" panose="020B0604020202020204" pitchFamily="34" charset="0"/>
              </a:rPr>
              <a:t>(3) Kunst und Wissenschaft, Forschung und Lehre sind frei. Die Freiheit der Lehre entbindet nicht von der Treue zur Verfassung.</a:t>
            </a:r>
          </a:p>
          <a:p>
            <a:endParaRPr lang="de-DE"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5818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91048FF9-02BE-4CDB-AC43-7FA6630461C1}"/>
              </a:ext>
            </a:extLst>
          </p:cNvPr>
          <p:cNvSpPr txBox="1"/>
          <p:nvPr/>
        </p:nvSpPr>
        <p:spPr>
          <a:xfrm>
            <a:off x="838200" y="1046097"/>
            <a:ext cx="10219441" cy="523220"/>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Folie 2 	</a:t>
            </a:r>
            <a:r>
              <a:rPr lang="en-US" sz="1400" dirty="0">
                <a:latin typeface="Arial" panose="020B0604020202020204" pitchFamily="34" charset="0"/>
                <a:cs typeface="Arial" panose="020B0604020202020204" pitchFamily="34" charset="0"/>
              </a:rPr>
              <a:t>2018 Maxi </a:t>
            </a:r>
            <a:r>
              <a:rPr lang="en-US" sz="1400" dirty="0" err="1">
                <a:latin typeface="Arial" panose="020B0604020202020204" pitchFamily="34" charset="0"/>
                <a:cs typeface="Arial" panose="020B0604020202020204" pitchFamily="34" charset="0"/>
              </a:rPr>
              <a:t>Schafroth</a:t>
            </a:r>
            <a:r>
              <a:rPr lang="en-US" sz="1400" dirty="0">
                <a:latin typeface="Arial" panose="020B0604020202020204" pitchFamily="34" charset="0"/>
                <a:cs typeface="Arial" panose="020B0604020202020204" pitchFamily="34" charset="0"/>
              </a:rPr>
              <a:t> - by 2eight - DSC9678.jpg von Stefan </a:t>
            </a:r>
            <a:r>
              <a:rPr lang="en-US" sz="1400" dirty="0" err="1">
                <a:latin typeface="Arial" panose="020B0604020202020204" pitchFamily="34" charset="0"/>
                <a:cs typeface="Arial" panose="020B0604020202020204" pitchFamily="34" charset="0"/>
              </a:rPr>
              <a:t>Brending</a:t>
            </a:r>
            <a:r>
              <a:rPr lang="en-US" sz="1400" dirty="0">
                <a:latin typeface="Arial" panose="020B0604020202020204" pitchFamily="34" charset="0"/>
                <a:cs typeface="Arial" panose="020B0604020202020204" pitchFamily="34" charset="0"/>
              </a:rPr>
              <a:t> via Wikimedia Commons, </a:t>
            </a:r>
            <a:r>
              <a:rPr lang="en-US" sz="1400" dirty="0">
                <a:latin typeface="Arial" panose="020B0604020202020204" pitchFamily="34" charset="0"/>
                <a:cs typeface="Arial" panose="020B0604020202020204" pitchFamily="34" charset="0"/>
                <a:hlinkClick r:id="rId2"/>
              </a:rPr>
              <a:t>CC BY-SA 3.0 Germany</a:t>
            </a:r>
            <a:r>
              <a:rPr lang="en-US" sz="1400" dirty="0">
                <a:latin typeface="Arial" panose="020B0604020202020204" pitchFamily="34" charset="0"/>
                <a:cs typeface="Arial" panose="020B0604020202020204" pitchFamily="34" charset="0"/>
              </a:rPr>
              <a:t> (DL </a:t>
            </a:r>
            <a:r>
              <a:rPr lang="en-US" sz="1400" dirty="0" err="1">
                <a:latin typeface="Arial" panose="020B0604020202020204" pitchFamily="34" charset="0"/>
                <a:cs typeface="Arial" panose="020B0604020202020204" pitchFamily="34" charset="0"/>
              </a:rPr>
              <a:t>vom</a:t>
            </a:r>
            <a:r>
              <a:rPr lang="en-US" sz="1400" dirty="0">
                <a:latin typeface="Arial" panose="020B0604020202020204" pitchFamily="34" charset="0"/>
                <a:cs typeface="Arial" panose="020B0604020202020204" pitchFamily="34" charset="0"/>
              </a:rPr>
              <a:t> 18.12.2024)</a:t>
            </a:r>
            <a:endParaRPr lang="de-DE" sz="1400" dirty="0">
              <a:latin typeface="Arial" panose="020B0604020202020204" pitchFamily="34" charset="0"/>
              <a:cs typeface="Arial" panose="020B0604020202020204" pitchFamily="34" charset="0"/>
            </a:endParaRPr>
          </a:p>
        </p:txBody>
      </p:sp>
      <p:sp>
        <p:nvSpPr>
          <p:cNvPr id="6" name="Titel 1">
            <a:extLst>
              <a:ext uri="{FF2B5EF4-FFF2-40B4-BE49-F238E27FC236}">
                <a16:creationId xmlns:a16="http://schemas.microsoft.com/office/drawing/2014/main" id="{D7B114A0-55CF-498A-BD44-8F84433AF9A2}"/>
              </a:ext>
            </a:extLst>
          </p:cNvPr>
          <p:cNvSpPr txBox="1">
            <a:spLocks/>
          </p:cNvSpPr>
          <p:nvPr/>
        </p:nvSpPr>
        <p:spPr>
          <a:xfrm>
            <a:off x="838200" y="571497"/>
            <a:ext cx="10515600" cy="474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a:latin typeface="Arial" panose="020B0604020202020204" pitchFamily="34" charset="0"/>
                <a:cs typeface="Arial" panose="020B0604020202020204" pitchFamily="34" charset="0"/>
              </a:rPr>
              <a:t>Bildquellen</a:t>
            </a:r>
          </a:p>
        </p:txBody>
      </p:sp>
    </p:spTree>
    <p:extLst>
      <p:ext uri="{BB962C8B-B14F-4D97-AF65-F5344CB8AC3E}">
        <p14:creationId xmlns:p14="http://schemas.microsoft.com/office/powerpoint/2010/main" val="2893606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D40C73E3-138E-4A69-89A8-9720B76450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2424" y="2371113"/>
            <a:ext cx="4593336" cy="1322324"/>
          </a:xfrm>
          <a:prstGeom prst="rect">
            <a:avLst/>
          </a:prstGeom>
        </p:spPr>
      </p:pic>
      <p:sp>
        <p:nvSpPr>
          <p:cNvPr id="6" name="Textfeld 5">
            <a:extLst>
              <a:ext uri="{FF2B5EF4-FFF2-40B4-BE49-F238E27FC236}">
                <a16:creationId xmlns:a16="http://schemas.microsoft.com/office/drawing/2014/main" id="{AEAC8428-AEA9-4B82-8EC6-909ACC209338}"/>
              </a:ext>
            </a:extLst>
          </p:cNvPr>
          <p:cNvSpPr txBox="1"/>
          <p:nvPr/>
        </p:nvSpPr>
        <p:spPr>
          <a:xfrm>
            <a:off x="1280160" y="3949469"/>
            <a:ext cx="9500616" cy="369332"/>
          </a:xfrm>
          <a:prstGeom prst="rect">
            <a:avLst/>
          </a:prstGeom>
          <a:noFill/>
        </p:spPr>
        <p:txBody>
          <a:bodyPr wrap="square" rtlCol="0">
            <a:spAutoFit/>
          </a:bodyPr>
          <a:lstStyle/>
          <a:p>
            <a:pPr algn="ctr"/>
            <a:r>
              <a:rPr lang="de-DE" dirty="0">
                <a:latin typeface="Arial" panose="020B0604020202020204" pitchFamily="34" charset="0"/>
                <a:cs typeface="Arial" panose="020B0604020202020204" pitchFamily="34" charset="0"/>
              </a:rPr>
              <a:t>Dieses Material wurde im </a:t>
            </a:r>
            <a:r>
              <a:rPr lang="de-DE">
                <a:latin typeface="Arial" panose="020B0604020202020204" pitchFamily="34" charset="0"/>
                <a:cs typeface="Arial" panose="020B0604020202020204" pitchFamily="34" charset="0"/>
              </a:rPr>
              <a:t>Arbeitskreis Werte erstellt</a:t>
            </a:r>
            <a:r>
              <a:rPr lang="de-DE"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2435223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411</Words>
  <Application>Microsoft Office PowerPoint</Application>
  <PresentationFormat>Breitbild</PresentationFormat>
  <Paragraphs>22</Paragraphs>
  <Slides>7</Slides>
  <Notes>2</Notes>
  <HiddenSlides>1</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Calibri</vt:lpstr>
      <vt:lpstr>Times New Roman</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ISB München</dc:creator>
  <cp:lastModifiedBy>Weber, Alexandra</cp:lastModifiedBy>
  <cp:revision>18</cp:revision>
  <dcterms:created xsi:type="dcterms:W3CDTF">2024-06-12T15:52:19Z</dcterms:created>
  <dcterms:modified xsi:type="dcterms:W3CDTF">2024-12-18T11:30:41Z</dcterms:modified>
</cp:coreProperties>
</file>