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7" r:id="rId3"/>
    <p:sldId id="275" r:id="rId4"/>
    <p:sldId id="276" r:id="rId5"/>
    <p:sldId id="278" r:id="rId6"/>
    <p:sldId id="279" r:id="rId7"/>
    <p:sldId id="280"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FDDD4-2737-45E4-91D6-E8A966A82CFA}" type="datetimeFigureOut">
              <a:rPr lang="de-DE" smtClean="0"/>
              <a:t>18.12.2024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C9264-32B9-44F3-9957-58410CC68754}" type="slidenum">
              <a:rPr lang="de-DE" smtClean="0"/>
              <a:t>‹Nr.›</a:t>
            </a:fld>
            <a:endParaRPr lang="de-DE"/>
          </a:p>
        </p:txBody>
      </p:sp>
    </p:spTree>
    <p:extLst>
      <p:ext uri="{BB962C8B-B14F-4D97-AF65-F5344CB8AC3E}">
        <p14:creationId xmlns:p14="http://schemas.microsoft.com/office/powerpoint/2010/main" val="187661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Maximilian Schafroth ist ein deutscher Schauspieler und Kabarettist. 2019 hielt er zum ersten Mal die Rede auf dem Nockherberg. </a:t>
            </a:r>
            <a:r>
              <a:rPr lang="de-DE" sz="1200" kern="1200" dirty="0">
                <a:solidFill>
                  <a:schemeClr val="tx1"/>
                </a:solidFill>
                <a:effectLst/>
                <a:latin typeface="+mn-lt"/>
                <a:ea typeface="+mn-ea"/>
                <a:cs typeface="+mn-cs"/>
              </a:rPr>
              <a:t>Im Rahmen des Starkbierfestes auf dem Münchner Nockherberg werden seit 1891 in der Fastenzeit traditionell Politikerinnen und Politiker kabarettistisch „derbleckt“. </a:t>
            </a:r>
            <a:endParaRPr lang="de-DE" dirty="0"/>
          </a:p>
        </p:txBody>
      </p:sp>
      <p:sp>
        <p:nvSpPr>
          <p:cNvPr id="4" name="Foliennummernplatzhalter 3"/>
          <p:cNvSpPr>
            <a:spLocks noGrp="1"/>
          </p:cNvSpPr>
          <p:nvPr>
            <p:ph type="sldNum" sz="quarter" idx="5"/>
          </p:nvPr>
        </p:nvSpPr>
        <p:spPr/>
        <p:txBody>
          <a:bodyPr/>
          <a:lstStyle/>
          <a:p>
            <a:fld id="{F58752D1-3D3D-4ADC-BB44-4B72FFB72D36}" type="slidenum">
              <a:rPr lang="de-DE" smtClean="0"/>
              <a:t>2</a:t>
            </a:fld>
            <a:endParaRPr lang="de-DE"/>
          </a:p>
        </p:txBody>
      </p:sp>
    </p:spTree>
    <p:extLst>
      <p:ext uri="{BB962C8B-B14F-4D97-AF65-F5344CB8AC3E}">
        <p14:creationId xmlns:p14="http://schemas.microsoft.com/office/powerpoint/2010/main" val="382997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18.12.2024</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creativecommons.org/licenses/by-sa/3.0/de/deed.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A620AE6-8590-4FBC-B713-DC145DA13246}"/>
              </a:ext>
            </a:extLst>
          </p:cNvPr>
          <p:cNvPicPr>
            <a:picLocks noChangeAspect="1"/>
          </p:cNvPicPr>
          <p:nvPr/>
        </p:nvPicPr>
        <p:blipFill rotWithShape="1">
          <a:blip r:embed="rId3">
            <a:extLst>
              <a:ext uri="{28A0092B-C50C-407E-A947-70E740481C1C}">
                <a14:useLocalDpi xmlns:a14="http://schemas.microsoft.com/office/drawing/2010/main" val="0"/>
              </a:ext>
            </a:extLst>
          </a:blip>
          <a:srcRect b="12283"/>
          <a:stretch/>
        </p:blipFill>
        <p:spPr>
          <a:xfrm>
            <a:off x="956346" y="360141"/>
            <a:ext cx="10117122" cy="5906435"/>
          </a:xfrm>
          <a:prstGeom prst="rect">
            <a:avLst/>
          </a:prstGeom>
        </p:spPr>
      </p:pic>
      <p:sp>
        <p:nvSpPr>
          <p:cNvPr id="5" name="Textfeld 4">
            <a:extLst>
              <a:ext uri="{FF2B5EF4-FFF2-40B4-BE49-F238E27FC236}">
                <a16:creationId xmlns:a16="http://schemas.microsoft.com/office/drawing/2014/main" id="{908CA190-099C-4B4B-99FB-6BB51E28BE87}"/>
              </a:ext>
            </a:extLst>
          </p:cNvPr>
          <p:cNvSpPr txBox="1"/>
          <p:nvPr/>
        </p:nvSpPr>
        <p:spPr>
          <a:xfrm>
            <a:off x="1362075" y="5533370"/>
            <a:ext cx="8943975" cy="523220"/>
          </a:xfrm>
          <a:prstGeom prst="rect">
            <a:avLst/>
          </a:prstGeom>
          <a:noFill/>
        </p:spPr>
        <p:txBody>
          <a:bodyPr wrap="square" rtlCol="0">
            <a:spAutoFit/>
          </a:bodyPr>
          <a:lstStyle/>
          <a:p>
            <a:r>
              <a:rPr lang="de-DE" sz="2800" dirty="0">
                <a:solidFill>
                  <a:schemeClr val="bg1"/>
                </a:solidFill>
                <a:latin typeface="Arial" panose="020B0604020202020204" pitchFamily="34" charset="0"/>
                <a:cs typeface="Arial" panose="020B0604020202020204" pitchFamily="34" charset="0"/>
              </a:rPr>
              <a:t>„verbaler Saustall…“</a:t>
            </a:r>
          </a:p>
        </p:txBody>
      </p:sp>
    </p:spTree>
    <p:extLst>
      <p:ext uri="{BB962C8B-B14F-4D97-AF65-F5344CB8AC3E}">
        <p14:creationId xmlns:p14="http://schemas.microsoft.com/office/powerpoint/2010/main" val="412607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97DFE8E-F509-DA62-425F-F14B9E6868F2}"/>
              </a:ext>
            </a:extLst>
          </p:cNvPr>
          <p:cNvSpPr txBox="1"/>
          <p:nvPr/>
        </p:nvSpPr>
        <p:spPr>
          <a:xfrm>
            <a:off x="1040235" y="594879"/>
            <a:ext cx="10307224" cy="5603522"/>
          </a:xfrm>
          <a:prstGeom prst="rect">
            <a:avLst/>
          </a:prstGeom>
          <a:noFill/>
        </p:spPr>
        <p:txBody>
          <a:bodyPr wrap="square">
            <a:spAutoFit/>
          </a:bodyPr>
          <a:lstStyle/>
          <a:p>
            <a:pPr>
              <a:lnSpc>
                <a:spcPct val="115000"/>
              </a:lnSpc>
              <a:spcAft>
                <a:spcPts val="800"/>
              </a:spcAft>
            </a:pPr>
            <a:r>
              <a:rPr lang="de-DE" sz="2800" kern="100" dirty="0">
                <a:effectLst/>
                <a:latin typeface="Arial" panose="020B0604020202020204" pitchFamily="34" charset="0"/>
                <a:ea typeface="Aptos" panose="020B0004020202020204" pitchFamily="34" charset="0"/>
                <a:cs typeface="Arial" panose="020B0604020202020204" pitchFamily="34" charset="0"/>
              </a:rPr>
              <a:t>„Ich muss ja mit eurem Flow da vorne mitgehen. Das ist ja Wahnsinn, was ihr </a:t>
            </a:r>
            <a:r>
              <a:rPr lang="de-DE" sz="2800" kern="100" dirty="0" err="1">
                <a:effectLst/>
                <a:latin typeface="Arial" panose="020B0604020202020204" pitchFamily="34" charset="0"/>
                <a:ea typeface="Aptos" panose="020B0004020202020204" pitchFamily="34" charset="0"/>
                <a:cs typeface="Arial" panose="020B0604020202020204" pitchFamily="34" charset="0"/>
              </a:rPr>
              <a:t>abziehts</a:t>
            </a:r>
            <a:r>
              <a:rPr lang="de-DE" sz="2800" kern="100" dirty="0">
                <a:effectLst/>
                <a:latin typeface="Arial" panose="020B0604020202020204" pitchFamily="34" charset="0"/>
                <a:ea typeface="Aptos" panose="020B0004020202020204" pitchFamily="34" charset="0"/>
                <a:cs typeface="Arial" panose="020B0604020202020204" pitchFamily="34" charset="0"/>
              </a:rPr>
              <a:t>. [...] Das ist ja eine Spirale der verbalen Hochrüstung </a:t>
            </a:r>
            <a:r>
              <a:rPr lang="de-DE" sz="2800" kern="100" dirty="0" err="1">
                <a:effectLst/>
                <a:latin typeface="Arial" panose="020B0604020202020204" pitchFamily="34" charset="0"/>
                <a:ea typeface="Aptos" panose="020B0004020202020204" pitchFamily="34" charset="0"/>
                <a:cs typeface="Arial" panose="020B0604020202020204" pitchFamily="34" charset="0"/>
              </a:rPr>
              <a:t>is</a:t>
            </a:r>
            <a:r>
              <a:rPr lang="de-DE" sz="2800" kern="100" dirty="0">
                <a:effectLst/>
                <a:latin typeface="Arial" panose="020B0604020202020204" pitchFamily="34" charset="0"/>
                <a:ea typeface="Aptos" panose="020B0004020202020204" pitchFamily="34" charset="0"/>
                <a:cs typeface="Arial" panose="020B0604020202020204" pitchFamily="34" charset="0"/>
              </a:rPr>
              <a:t> des, was ihr die letzten zwölf Monate </a:t>
            </a:r>
            <a:r>
              <a:rPr lang="de-DE" sz="2800" kern="100" dirty="0" err="1">
                <a:effectLst/>
                <a:latin typeface="Arial" panose="020B0604020202020204" pitchFamily="34" charset="0"/>
                <a:ea typeface="Aptos" panose="020B0004020202020204" pitchFamily="34" charset="0"/>
                <a:cs typeface="Arial" panose="020B0604020202020204" pitchFamily="34" charset="0"/>
              </a:rPr>
              <a:t>ablieferts</a:t>
            </a:r>
            <a:r>
              <a:rPr lang="de-DE" sz="2800" kern="100" dirty="0">
                <a:effectLst/>
                <a:latin typeface="Arial" panose="020B0604020202020204" pitchFamily="34" charset="0"/>
                <a:ea typeface="Aptos" panose="020B0004020202020204" pitchFamily="34" charset="0"/>
                <a:cs typeface="Arial" panose="020B0604020202020204" pitchFamily="34" charset="0"/>
              </a:rPr>
              <a:t> [...]. Ich denk mir a, weg von </a:t>
            </a:r>
            <a:r>
              <a:rPr lang="de-DE" sz="2800" kern="100" dirty="0" err="1">
                <a:effectLst/>
                <a:latin typeface="Arial" panose="020B0604020202020204" pitchFamily="34" charset="0"/>
                <a:ea typeface="Aptos" panose="020B0004020202020204" pitchFamily="34" charset="0"/>
                <a:cs typeface="Arial" panose="020B0604020202020204" pitchFamily="34" charset="0"/>
              </a:rPr>
              <a:t>dene</a:t>
            </a:r>
            <a:r>
              <a:rPr lang="de-DE" sz="2800" kern="100" dirty="0">
                <a:effectLst/>
                <a:latin typeface="Arial" panose="020B0604020202020204" pitchFamily="34" charset="0"/>
                <a:ea typeface="Aptos" panose="020B0004020202020204" pitchFamily="34" charset="0"/>
                <a:cs typeface="Arial" panose="020B0604020202020204" pitchFamily="34" charset="0"/>
              </a:rPr>
              <a:t> Fakten, hin zur Emotion. [...] Das ist der neue Sound, und wir alle sind beeindruckt, was da alles gesagt werden darf. Wir kennen das ja alle vom Aufwachsen her, </a:t>
            </a:r>
            <a:r>
              <a:rPr lang="de-DE" sz="2800" kern="100" dirty="0" err="1">
                <a:effectLst/>
                <a:latin typeface="Arial" panose="020B0604020202020204" pitchFamily="34" charset="0"/>
                <a:ea typeface="Aptos" panose="020B0004020202020204" pitchFamily="34" charset="0"/>
                <a:cs typeface="Arial" panose="020B0604020202020204" pitchFamily="34" charset="0"/>
              </a:rPr>
              <a:t>ma</a:t>
            </a:r>
            <a:r>
              <a:rPr lang="de-DE" sz="2800" kern="100" dirty="0">
                <a:effectLst/>
                <a:latin typeface="Arial" panose="020B0604020202020204" pitchFamily="34" charset="0"/>
                <a:ea typeface="Aptos" panose="020B0004020202020204" pitchFamily="34" charset="0"/>
                <a:cs typeface="Arial" panose="020B0604020202020204" pitchFamily="34" charset="0"/>
              </a:rPr>
              <a:t> kriegt in der Schule schon gesagt, des </a:t>
            </a:r>
            <a:r>
              <a:rPr lang="de-DE" sz="2800" kern="100" dirty="0" err="1">
                <a:effectLst/>
                <a:latin typeface="Arial" panose="020B0604020202020204" pitchFamily="34" charset="0"/>
                <a:ea typeface="Aptos" panose="020B0004020202020204" pitchFamily="34" charset="0"/>
                <a:cs typeface="Arial" panose="020B0604020202020204" pitchFamily="34" charset="0"/>
              </a:rPr>
              <a:t>derf</a:t>
            </a:r>
            <a:r>
              <a:rPr lang="de-DE" sz="2800" kern="100" dirty="0">
                <a:effectLst/>
                <a:latin typeface="Arial" panose="020B0604020202020204" pitchFamily="34" charset="0"/>
                <a:ea typeface="Aptos" panose="020B0004020202020204" pitchFamily="34" charset="0"/>
                <a:cs typeface="Arial" panose="020B0604020202020204" pitchFamily="34" charset="0"/>
              </a:rPr>
              <a:t> </a:t>
            </a:r>
            <a:r>
              <a:rPr lang="de-DE" sz="2800" kern="100" dirty="0" err="1">
                <a:effectLst/>
                <a:latin typeface="Arial" panose="020B0604020202020204" pitchFamily="34" charset="0"/>
                <a:ea typeface="Aptos" panose="020B0004020202020204" pitchFamily="34" charset="0"/>
                <a:cs typeface="Arial" panose="020B0604020202020204" pitchFamily="34" charset="0"/>
              </a:rPr>
              <a:t>ma</a:t>
            </a:r>
            <a:r>
              <a:rPr lang="de-DE" sz="2800" kern="100" dirty="0">
                <a:effectLst/>
                <a:latin typeface="Arial" panose="020B0604020202020204" pitchFamily="34" charset="0"/>
                <a:ea typeface="Aptos" panose="020B0004020202020204" pitchFamily="34" charset="0"/>
                <a:cs typeface="Arial" panose="020B0604020202020204" pitchFamily="34" charset="0"/>
              </a:rPr>
              <a:t> nicht sagen und des </a:t>
            </a:r>
            <a:r>
              <a:rPr lang="de-DE" sz="2800" kern="100" dirty="0" err="1">
                <a:effectLst/>
                <a:latin typeface="Arial" panose="020B0604020202020204" pitchFamily="34" charset="0"/>
                <a:ea typeface="Aptos" panose="020B0004020202020204" pitchFamily="34" charset="0"/>
                <a:cs typeface="Arial" panose="020B0604020202020204" pitchFamily="34" charset="0"/>
              </a:rPr>
              <a:t>derf</a:t>
            </a:r>
            <a:r>
              <a:rPr lang="de-DE" sz="2800" kern="100" dirty="0">
                <a:effectLst/>
                <a:latin typeface="Arial" panose="020B0604020202020204" pitchFamily="34" charset="0"/>
                <a:ea typeface="Aptos" panose="020B0004020202020204" pitchFamily="34" charset="0"/>
                <a:cs typeface="Arial" panose="020B0604020202020204" pitchFamily="34" charset="0"/>
              </a:rPr>
              <a:t> </a:t>
            </a:r>
            <a:r>
              <a:rPr lang="de-DE" sz="2800" kern="100" dirty="0" err="1">
                <a:effectLst/>
                <a:latin typeface="Arial" panose="020B0604020202020204" pitchFamily="34" charset="0"/>
                <a:ea typeface="Aptos" panose="020B0004020202020204" pitchFamily="34" charset="0"/>
                <a:cs typeface="Arial" panose="020B0604020202020204" pitchFamily="34" charset="0"/>
              </a:rPr>
              <a:t>ma</a:t>
            </a:r>
            <a:r>
              <a:rPr lang="de-DE" sz="2800" kern="100" dirty="0">
                <a:effectLst/>
                <a:latin typeface="Arial" panose="020B0604020202020204" pitchFamily="34" charset="0"/>
                <a:ea typeface="Aptos" panose="020B0004020202020204" pitchFamily="34" charset="0"/>
                <a:cs typeface="Arial" panose="020B0604020202020204" pitchFamily="34" charset="0"/>
              </a:rPr>
              <a:t> nicht sagen und […] Die einen nennen das Volksnähe, ich würd eher sagen, ihr </a:t>
            </a:r>
            <a:r>
              <a:rPr lang="de-DE" sz="2800" kern="100" dirty="0" err="1">
                <a:effectLst/>
                <a:latin typeface="Arial" panose="020B0604020202020204" pitchFamily="34" charset="0"/>
                <a:ea typeface="Aptos" panose="020B0004020202020204" pitchFamily="34" charset="0"/>
                <a:cs typeface="Arial" panose="020B0604020202020204" pitchFamily="34" charset="0"/>
              </a:rPr>
              <a:t>habts</a:t>
            </a:r>
            <a:r>
              <a:rPr lang="de-DE" sz="2800" kern="100" dirty="0">
                <a:effectLst/>
                <a:latin typeface="Arial" panose="020B0604020202020204" pitchFamily="34" charset="0"/>
                <a:ea typeface="Aptos" panose="020B0004020202020204" pitchFamily="34" charset="0"/>
                <a:cs typeface="Arial" panose="020B0604020202020204" pitchFamily="34" charset="0"/>
              </a:rPr>
              <a:t> einen verbalen Saustall </a:t>
            </a:r>
            <a:r>
              <a:rPr lang="de-DE" sz="2800" kern="100" dirty="0" err="1">
                <a:effectLst/>
                <a:latin typeface="Arial" panose="020B0604020202020204" pitchFamily="34" charset="0"/>
                <a:ea typeface="Aptos" panose="020B0004020202020204" pitchFamily="34" charset="0"/>
                <a:cs typeface="Arial" panose="020B0604020202020204" pitchFamily="34" charset="0"/>
              </a:rPr>
              <a:t>beinander</a:t>
            </a:r>
            <a:r>
              <a:rPr lang="de-DE" sz="2800" kern="100" dirty="0">
                <a:effectLst/>
                <a:latin typeface="Arial" panose="020B0604020202020204" pitchFamily="34" charset="0"/>
                <a:ea typeface="Aptos" panose="020B0004020202020204" pitchFamily="34" charset="0"/>
                <a:cs typeface="Arial" panose="020B0604020202020204" pitchFamily="34" charset="0"/>
              </a:rPr>
              <a:t>.“</a:t>
            </a:r>
          </a:p>
          <a:p>
            <a:pPr algn="r">
              <a:lnSpc>
                <a:spcPct val="115000"/>
              </a:lnSpc>
              <a:spcAft>
                <a:spcPts val="1000"/>
              </a:spcAft>
            </a:pPr>
            <a:r>
              <a:rPr lang="de-DE" sz="2000" dirty="0">
                <a:latin typeface="Arial" panose="020B0604020202020204" pitchFamily="34" charset="0"/>
                <a:ea typeface="Calibri" panose="020F0502020204030204" pitchFamily="34" charset="0"/>
                <a:cs typeface="Times New Roman" panose="02020603050405020304" pitchFamily="18" charset="0"/>
              </a:rPr>
              <a:t>Maximilian Schafroth</a:t>
            </a:r>
          </a:p>
        </p:txBody>
      </p:sp>
    </p:spTree>
    <p:extLst>
      <p:ext uri="{BB962C8B-B14F-4D97-AF65-F5344CB8AC3E}">
        <p14:creationId xmlns:p14="http://schemas.microsoft.com/office/powerpoint/2010/main" val="288251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D9B1D1-4E89-FDBF-FD2C-6232413A3172}"/>
              </a:ext>
            </a:extLst>
          </p:cNvPr>
          <p:cNvSpPr>
            <a:spLocks noGrp="1"/>
          </p:cNvSpPr>
          <p:nvPr>
            <p:ph idx="1"/>
          </p:nvPr>
        </p:nvSpPr>
        <p:spPr>
          <a:xfrm>
            <a:off x="1005980" y="607705"/>
            <a:ext cx="10515600" cy="4351338"/>
          </a:xfrm>
        </p:spPr>
        <p:txBody>
          <a:bodyPr/>
          <a:lstStyle/>
          <a:p>
            <a:pPr marL="0" indent="0">
              <a:lnSpc>
                <a:spcPct val="115000"/>
              </a:lnSpc>
              <a:spcAft>
                <a:spcPts val="1000"/>
              </a:spcAft>
              <a:buNone/>
              <a:tabLst>
                <a:tab pos="4448810" algn="l"/>
              </a:tabLst>
            </a:pPr>
            <a:r>
              <a:rPr lang="de-DE" sz="2400" b="1" dirty="0">
                <a:effectLst/>
                <a:latin typeface="Arial" panose="020B0604020202020204" pitchFamily="34" charset="0"/>
                <a:ea typeface="Calibri" panose="020F0502020204030204" pitchFamily="34" charset="0"/>
                <a:cs typeface="Times New Roman" panose="02020603050405020304" pitchFamily="18" charset="0"/>
              </a:rPr>
              <a:t>Impulsfragen</a:t>
            </a:r>
            <a:endParaRPr lang="de-DE" sz="2400" b="1" dirty="0">
              <a:ea typeface="Calibri" panose="020F0502020204030204" pitchFamily="34" charset="0"/>
              <a:cs typeface="Times New Roman" panose="02020603050405020304" pitchFamily="18" charset="0"/>
            </a:endParaRPr>
          </a:p>
          <a:p>
            <a:pPr marL="0" indent="0">
              <a:lnSpc>
                <a:spcPct val="115000"/>
              </a:lnSpc>
              <a:spcAft>
                <a:spcPts val="1000"/>
              </a:spcAft>
              <a:buNone/>
              <a:tabLst>
                <a:tab pos="4448810" algn="l"/>
              </a:tabLst>
            </a:pPr>
            <a:r>
              <a:rPr lang="de-DE" sz="2400" dirty="0">
                <a:effectLst/>
                <a:latin typeface="Arial" panose="020B0604020202020204" pitchFamily="34" charset="0"/>
                <a:ea typeface="Calibri" panose="020F0502020204030204" pitchFamily="34" charset="0"/>
                <a:cs typeface="Times New Roman" panose="02020603050405020304" pitchFamily="18" charset="0"/>
              </a:rPr>
              <a:t>1. Was meint Schafroth mit der „Spirale der verbalen Hochrüstung“?</a:t>
            </a:r>
          </a:p>
          <a:p>
            <a:pPr marL="0" lvl="0" indent="0">
              <a:lnSpc>
                <a:spcPct val="115000"/>
              </a:lnSpc>
              <a:buNone/>
              <a:tabLst>
                <a:tab pos="4448810" algn="l"/>
              </a:tabLst>
            </a:pPr>
            <a:r>
              <a:rPr lang="de-DE" sz="2400" dirty="0">
                <a:effectLst/>
                <a:latin typeface="Arial" panose="020B0604020202020204" pitchFamily="34" charset="0"/>
                <a:ea typeface="Calibri" panose="020F0502020204030204" pitchFamily="34" charset="0"/>
                <a:cs typeface="Times New Roman" panose="02020603050405020304" pitchFamily="18" charset="0"/>
              </a:rPr>
              <a:t>2. Findest du Beispiele für diese Art der politischen Sprache?</a:t>
            </a:r>
          </a:p>
          <a:p>
            <a:pPr marL="0" lvl="0" indent="0">
              <a:lnSpc>
                <a:spcPct val="115000"/>
              </a:lnSpc>
              <a:buNone/>
              <a:tabLst>
                <a:tab pos="4448810" algn="l"/>
              </a:tabLst>
            </a:pPr>
            <a:r>
              <a:rPr lang="de-DE" sz="2400" dirty="0">
                <a:ea typeface="Calibri" panose="020F0502020204030204" pitchFamily="34" charset="0"/>
                <a:cs typeface="Times New Roman" panose="02020603050405020304" pitchFamily="18" charset="0"/>
              </a:rPr>
              <a:t>3. </a:t>
            </a:r>
            <a:r>
              <a:rPr lang="de-DE" sz="2400" dirty="0">
                <a:effectLst/>
                <a:latin typeface="Arial" panose="020B0604020202020204" pitchFamily="34" charset="0"/>
                <a:ea typeface="Calibri" panose="020F0502020204030204" pitchFamily="34" charset="0"/>
                <a:cs typeface="Times New Roman" panose="02020603050405020304" pitchFamily="18" charset="0"/>
              </a:rPr>
              <a:t>Worauf bezieht sich Schafroth mit dem Satz „Weg von </a:t>
            </a:r>
            <a:r>
              <a:rPr lang="de-DE" sz="2400" dirty="0" err="1">
                <a:effectLst/>
                <a:latin typeface="Arial" panose="020B0604020202020204" pitchFamily="34" charset="0"/>
                <a:ea typeface="Calibri" panose="020F0502020204030204" pitchFamily="34" charset="0"/>
                <a:cs typeface="Times New Roman" panose="02020603050405020304" pitchFamily="18" charset="0"/>
              </a:rPr>
              <a:t>dene</a:t>
            </a:r>
            <a:r>
              <a:rPr lang="de-DE" sz="2400" dirty="0">
                <a:effectLst/>
                <a:latin typeface="Arial" panose="020B0604020202020204" pitchFamily="34" charset="0"/>
                <a:ea typeface="Calibri" panose="020F0502020204030204" pitchFamily="34" charset="0"/>
                <a:cs typeface="Times New Roman" panose="02020603050405020304" pitchFamily="18" charset="0"/>
              </a:rPr>
              <a:t> Fakten, hin zur Emotion“?</a:t>
            </a:r>
          </a:p>
          <a:p>
            <a:pPr marL="0" lvl="0" indent="0">
              <a:lnSpc>
                <a:spcPct val="115000"/>
              </a:lnSpc>
              <a:buNone/>
              <a:tabLst>
                <a:tab pos="4448810" algn="l"/>
              </a:tabLst>
            </a:pPr>
            <a:r>
              <a:rPr lang="de-DE" sz="2400" dirty="0">
                <a:ea typeface="Calibri" panose="020F0502020204030204" pitchFamily="34" charset="0"/>
                <a:cs typeface="Times New Roman" panose="02020603050405020304" pitchFamily="18" charset="0"/>
              </a:rPr>
              <a:t>4. </a:t>
            </a:r>
            <a:r>
              <a:rPr lang="de-DE" sz="2400" dirty="0">
                <a:effectLst/>
                <a:latin typeface="Arial" panose="020B0604020202020204" pitchFamily="34" charset="0"/>
                <a:ea typeface="Calibri" panose="020F0502020204030204" pitchFamily="34" charset="0"/>
                <a:cs typeface="Times New Roman" panose="02020603050405020304" pitchFamily="18" charset="0"/>
              </a:rPr>
              <a:t>Welche Gefahren sind mit dem „verbalen Saustall“ für die Demokratie verbunden?</a:t>
            </a:r>
          </a:p>
          <a:p>
            <a:pPr marL="0" lvl="0" indent="0">
              <a:lnSpc>
                <a:spcPct val="115000"/>
              </a:lnSpc>
              <a:spcAft>
                <a:spcPts val="1000"/>
              </a:spcAft>
              <a:buNone/>
              <a:tabLst>
                <a:tab pos="4448810" algn="l"/>
              </a:tabLst>
            </a:pPr>
            <a:r>
              <a:rPr lang="de-DE" sz="2400" dirty="0">
                <a:ea typeface="Calibri" panose="020F0502020204030204" pitchFamily="34" charset="0"/>
                <a:cs typeface="Times New Roman" panose="02020603050405020304" pitchFamily="18" charset="0"/>
              </a:rPr>
              <a:t>5. </a:t>
            </a:r>
            <a:r>
              <a:rPr lang="de-DE" sz="2400" dirty="0">
                <a:effectLst/>
                <a:latin typeface="Arial" panose="020B0604020202020204" pitchFamily="34" charset="0"/>
                <a:ea typeface="Calibri" panose="020F0502020204030204" pitchFamily="34" charset="0"/>
                <a:cs typeface="Times New Roman" panose="02020603050405020304" pitchFamily="18" charset="0"/>
              </a:rPr>
              <a:t>Worin besteht der Sinn politischer Satire? Welche anderen Formate kennst du?</a:t>
            </a:r>
          </a:p>
        </p:txBody>
      </p:sp>
    </p:spTree>
    <p:extLst>
      <p:ext uri="{BB962C8B-B14F-4D97-AF65-F5344CB8AC3E}">
        <p14:creationId xmlns:p14="http://schemas.microsoft.com/office/powerpoint/2010/main" val="395216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090A52D-D8C1-4FEB-A14C-0BA930138099}"/>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5 GG</a:t>
            </a:r>
          </a:p>
        </p:txBody>
      </p:sp>
      <p:sp>
        <p:nvSpPr>
          <p:cNvPr id="5" name="Textfeld 4">
            <a:extLst>
              <a:ext uri="{FF2B5EF4-FFF2-40B4-BE49-F238E27FC236}">
                <a16:creationId xmlns:a16="http://schemas.microsoft.com/office/drawing/2014/main" id="{B83F1C05-1826-4B3C-A1CB-560821A63916}"/>
              </a:ext>
            </a:extLst>
          </p:cNvPr>
          <p:cNvSpPr txBox="1"/>
          <p:nvPr/>
        </p:nvSpPr>
        <p:spPr>
          <a:xfrm>
            <a:off x="998290" y="1535185"/>
            <a:ext cx="9882231" cy="4893647"/>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(2) Diese Rechte finden ihre Schranken in den Vorschriften der allgemeinen Gesetze, den gesetzlichen Bestimmungen zum Schutze der Jugend und in dem Recht der persönlichen Ehre.</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(3) Kunst und Wissenschaft, Forschung und Lehre sind frei. Die Freiheit der Lehre entbindet nicht von der Treue zur Verfassung.</a:t>
            </a:r>
          </a:p>
          <a:p>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a:t>
            </a:r>
            <a:r>
              <a:rPr lang="en-US" sz="1400" dirty="0">
                <a:latin typeface="Arial" panose="020B0604020202020204" pitchFamily="34" charset="0"/>
                <a:cs typeface="Arial" panose="020B0604020202020204" pitchFamily="34" charset="0"/>
              </a:rPr>
              <a:t>2018 Maxi </a:t>
            </a:r>
            <a:r>
              <a:rPr lang="en-US" sz="1400" dirty="0" err="1">
                <a:latin typeface="Arial" panose="020B0604020202020204" pitchFamily="34" charset="0"/>
                <a:cs typeface="Arial" panose="020B0604020202020204" pitchFamily="34" charset="0"/>
              </a:rPr>
              <a:t>Schafroth</a:t>
            </a:r>
            <a:r>
              <a:rPr lang="en-US" sz="1400" dirty="0">
                <a:latin typeface="Arial" panose="020B0604020202020204" pitchFamily="34" charset="0"/>
                <a:cs typeface="Arial" panose="020B0604020202020204" pitchFamily="34" charset="0"/>
              </a:rPr>
              <a:t> - by 2eight - DSC9678.jpg von Stefan </a:t>
            </a:r>
            <a:r>
              <a:rPr lang="en-US" sz="1400" dirty="0" err="1">
                <a:latin typeface="Arial" panose="020B0604020202020204" pitchFamily="34" charset="0"/>
                <a:cs typeface="Arial" panose="020B0604020202020204" pitchFamily="34" charset="0"/>
              </a:rPr>
              <a:t>Brending</a:t>
            </a:r>
            <a:r>
              <a:rPr lang="en-US" sz="1400" dirty="0">
                <a:latin typeface="Arial" panose="020B0604020202020204" pitchFamily="34" charset="0"/>
                <a:cs typeface="Arial" panose="020B0604020202020204" pitchFamily="34" charset="0"/>
              </a:rPr>
              <a:t> via Wikimedia Commons, </a:t>
            </a:r>
            <a:r>
              <a:rPr lang="en-US" sz="1400" dirty="0">
                <a:latin typeface="Arial" panose="020B0604020202020204" pitchFamily="34" charset="0"/>
                <a:cs typeface="Arial" panose="020B0604020202020204" pitchFamily="34" charset="0"/>
                <a:hlinkClick r:id="rId2"/>
              </a:rPr>
              <a:t>CC BY-SA 3.0 Germany</a:t>
            </a:r>
            <a:r>
              <a:rPr lang="en-US" sz="1400" dirty="0">
                <a:latin typeface="Arial" panose="020B0604020202020204" pitchFamily="34" charset="0"/>
                <a:cs typeface="Arial" panose="020B0604020202020204" pitchFamily="34" charset="0"/>
              </a:rPr>
              <a:t> (DL </a:t>
            </a:r>
            <a:r>
              <a:rPr lang="en-US" sz="1400" dirty="0" err="1">
                <a:latin typeface="Arial" panose="020B0604020202020204" pitchFamily="34" charset="0"/>
                <a:cs typeface="Arial" panose="020B0604020202020204" pitchFamily="34" charset="0"/>
              </a:rPr>
              <a:t>vom</a:t>
            </a:r>
            <a:r>
              <a:rPr lang="en-US" sz="1400" dirty="0">
                <a:latin typeface="Arial" panose="020B0604020202020204" pitchFamily="34" charset="0"/>
                <a:cs typeface="Arial" panose="020B0604020202020204" pitchFamily="34" charset="0"/>
              </a:rPr>
              <a:t> 18.12.2024)</a:t>
            </a:r>
            <a:endParaRPr lang="de-DE" sz="1400"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D7B114A0-55CF-498A-BD44-8F84433AF9A2}"/>
              </a:ext>
            </a:extLst>
          </p:cNvPr>
          <p:cNvSpPr txBox="1">
            <a:spLocks/>
          </p:cNvSpPr>
          <p:nvPr/>
        </p:nvSpPr>
        <p:spPr>
          <a:xfrm>
            <a:off x="838200" y="571497"/>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Bildquellen</a:t>
            </a:r>
          </a:p>
        </p:txBody>
      </p:sp>
    </p:spTree>
    <p:extLst>
      <p:ext uri="{BB962C8B-B14F-4D97-AF65-F5344CB8AC3E}">
        <p14:creationId xmlns:p14="http://schemas.microsoft.com/office/powerpoint/2010/main" val="423578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t>
            </a:r>
            <a:r>
              <a:rPr lang="de-DE">
                <a:latin typeface="Arial" panose="020B0604020202020204" pitchFamily="34" charset="0"/>
                <a:cs typeface="Arial" panose="020B0604020202020204" pitchFamily="34" charset="0"/>
              </a:rPr>
              <a:t>Arbeitskreis Werte erstellt</a:t>
            </a:r>
            <a:r>
              <a:rPr lang="de-D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606177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Words>
  <Application>Microsoft Office PowerPoint</Application>
  <PresentationFormat>Breitbild</PresentationFormat>
  <Paragraphs>20</Paragraphs>
  <Slides>7</Slides>
  <Notes>1</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Aptos</vt:lpstr>
      <vt:lpstr>Arial</vt:lpstr>
      <vt:lpstr>Calibri</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14</cp:revision>
  <dcterms:created xsi:type="dcterms:W3CDTF">2024-06-12T15:52:19Z</dcterms:created>
  <dcterms:modified xsi:type="dcterms:W3CDTF">2024-12-18T13:27:05Z</dcterms:modified>
</cp:coreProperties>
</file>