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75" r:id="rId3"/>
    <p:sldId id="285" r:id="rId4"/>
    <p:sldId id="281" r:id="rId5"/>
    <p:sldId id="286" r:id="rId6"/>
    <p:sldId id="284" r:id="rId7"/>
    <p:sldId id="283" r:id="rId8"/>
    <p:sldId id="273" r:id="rId9"/>
    <p:sldId id="274"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AB9E9F-37AA-4C15-8429-7E67C8407CC9}" v="2" dt="2024-12-13T09:07:15.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5" d="100"/>
          <a:sy n="105"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E42DF-5361-4FB9-8CCE-700FEEF27C47}" type="datetimeFigureOut">
              <a:rPr lang="de-DE" smtClean="0"/>
              <a:t>12.03.2025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77929-85C1-4EBC-94D9-436A8874C294}" type="slidenum">
              <a:rPr lang="de-DE" smtClean="0"/>
              <a:t>‹Nr.›</a:t>
            </a:fld>
            <a:endParaRPr lang="de-DE"/>
          </a:p>
        </p:txBody>
      </p:sp>
    </p:spTree>
    <p:extLst>
      <p:ext uri="{BB962C8B-B14F-4D97-AF65-F5344CB8AC3E}">
        <p14:creationId xmlns:p14="http://schemas.microsoft.com/office/powerpoint/2010/main" val="357223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Möglichkeiten: Demonstration weckt Aufmerksamkeit in der Öffentlichkeit, breites Publikum kann damit erreicht werden; Möglichkeit, seine Meinung zu äußern; Möglichkeit, weitere Mitstreiter zu gewinnen</a:t>
            </a:r>
          </a:p>
          <a:p>
            <a:r>
              <a:rPr lang="de-DE" dirty="0"/>
              <a:t>Grenzen: mögliche rechtliche Beschränkungen, Sicherheitsbedenken bei größeren Veranstaltungen, ggf. Provozieren von Konflikten etc. </a:t>
            </a:r>
          </a:p>
        </p:txBody>
      </p:sp>
      <p:sp>
        <p:nvSpPr>
          <p:cNvPr id="4" name="Foliennummernplatzhalter 3"/>
          <p:cNvSpPr>
            <a:spLocks noGrp="1"/>
          </p:cNvSpPr>
          <p:nvPr>
            <p:ph type="sldNum" sz="quarter" idx="5"/>
          </p:nvPr>
        </p:nvSpPr>
        <p:spPr/>
        <p:txBody>
          <a:bodyPr/>
          <a:lstStyle/>
          <a:p>
            <a:fld id="{0F577929-85C1-4EBC-94D9-436A8874C294}" type="slidenum">
              <a:rPr lang="de-DE" smtClean="0"/>
              <a:t>7</a:t>
            </a:fld>
            <a:endParaRPr lang="de-DE"/>
          </a:p>
        </p:txBody>
      </p:sp>
    </p:spTree>
    <p:extLst>
      <p:ext uri="{BB962C8B-B14F-4D97-AF65-F5344CB8AC3E}">
        <p14:creationId xmlns:p14="http://schemas.microsoft.com/office/powerpoint/2010/main" val="1463067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12.03.2025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creativecommons.org/licenses/by/4.0/deed.e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99D68E5-B704-4A4D-96B0-0FBB54E5ED17}"/>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951765" y="528506"/>
            <a:ext cx="10288470" cy="5800987"/>
          </a:xfrm>
          <a:prstGeom prst="rect">
            <a:avLst/>
          </a:prstGeom>
        </p:spPr>
      </p:pic>
      <p:sp>
        <p:nvSpPr>
          <p:cNvPr id="6" name="Titel 1">
            <a:extLst>
              <a:ext uri="{FF2B5EF4-FFF2-40B4-BE49-F238E27FC236}">
                <a16:creationId xmlns:a16="http://schemas.microsoft.com/office/drawing/2014/main" id="{139E7624-3D4C-4FAC-8329-4F4B1ED24ED7}"/>
              </a:ext>
            </a:extLst>
          </p:cNvPr>
          <p:cNvSpPr txBox="1">
            <a:spLocks/>
          </p:cNvSpPr>
          <p:nvPr/>
        </p:nvSpPr>
        <p:spPr>
          <a:xfrm>
            <a:off x="586531" y="182665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chemeClr val="bg1"/>
                </a:solidFill>
                <a:latin typeface="Arial" panose="020B0604020202020204" pitchFamily="34" charset="0"/>
                <a:cs typeface="Arial" panose="020B0604020202020204" pitchFamily="34" charset="0"/>
              </a:rPr>
              <a:t>Welche Grundreche liegen dem Demonstrationsrecht zugrunde?</a:t>
            </a:r>
          </a:p>
        </p:txBody>
      </p:sp>
    </p:spTree>
    <p:extLst>
      <p:ext uri="{BB962C8B-B14F-4D97-AF65-F5344CB8AC3E}">
        <p14:creationId xmlns:p14="http://schemas.microsoft.com/office/powerpoint/2010/main" val="367235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1FA2074-A2D4-47A0-A3AB-C6DE099D2F7E}"/>
              </a:ext>
            </a:extLst>
          </p:cNvPr>
          <p:cNvSpPr/>
          <p:nvPr/>
        </p:nvSpPr>
        <p:spPr>
          <a:xfrm>
            <a:off x="965252" y="365874"/>
            <a:ext cx="10261495" cy="931178"/>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A12CB74-EFA6-4588-9C31-2B8CA14DD282}"/>
              </a:ext>
            </a:extLst>
          </p:cNvPr>
          <p:cNvSpPr txBox="1">
            <a:spLocks/>
          </p:cNvSpPr>
          <p:nvPr/>
        </p:nvSpPr>
        <p:spPr>
          <a:xfrm>
            <a:off x="568692" y="541325"/>
            <a:ext cx="10515600" cy="450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dirty="0">
                <a:solidFill>
                  <a:schemeClr val="bg1"/>
                </a:solidFill>
                <a:latin typeface="Arial" panose="020B0604020202020204" pitchFamily="34" charset="0"/>
                <a:cs typeface="Arial" panose="020B0604020202020204" pitchFamily="34" charset="0"/>
              </a:rPr>
              <a:t>Art. 5 GG</a:t>
            </a:r>
          </a:p>
        </p:txBody>
      </p:sp>
      <p:sp>
        <p:nvSpPr>
          <p:cNvPr id="3" name="Titel 1">
            <a:extLst>
              <a:ext uri="{FF2B5EF4-FFF2-40B4-BE49-F238E27FC236}">
                <a16:creationId xmlns:a16="http://schemas.microsoft.com/office/drawing/2014/main" id="{5AB66846-15FC-4526-9925-BF1FF09B347E}"/>
              </a:ext>
            </a:extLst>
          </p:cNvPr>
          <p:cNvSpPr txBox="1">
            <a:spLocks/>
          </p:cNvSpPr>
          <p:nvPr/>
        </p:nvSpPr>
        <p:spPr>
          <a:xfrm>
            <a:off x="1004920" y="1528411"/>
            <a:ext cx="10515600" cy="450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2400" dirty="0"/>
              <a:t>(1) Jeder hat das Recht, seine Meinung in Wort, Schrift und Bild frei zu äußern und zu verbreiten und sich aus allgemein zugänglichen Quellen ungehindert zu unterrichten. Die Pressefreiheit und die Freiheit der Berichterstattung durch Rundfunk und Film werden gewährleistet. Eine Zensur findet nicht statt.</a:t>
            </a:r>
          </a:p>
          <a:p>
            <a:endParaRPr lang="de-DE" sz="2400" dirty="0"/>
          </a:p>
          <a:p>
            <a:r>
              <a:rPr lang="de-DE" sz="2400" dirty="0"/>
              <a:t>(2) Diese Rechte finden ihre Schranken in den Vorschriften der allgemeinen Gesetze, den gesetzlichen Bestimmungen zum Schutze der Jugend und in dem Recht der persönlichen Ehre.</a:t>
            </a:r>
          </a:p>
          <a:p>
            <a:endParaRPr lang="de-DE" sz="2400" dirty="0"/>
          </a:p>
        </p:txBody>
      </p:sp>
    </p:spTree>
    <p:extLst>
      <p:ext uri="{BB962C8B-B14F-4D97-AF65-F5344CB8AC3E}">
        <p14:creationId xmlns:p14="http://schemas.microsoft.com/office/powerpoint/2010/main" val="3099036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CE49DAE-882B-4863-821E-ECEC03C72150}"/>
              </a:ext>
            </a:extLst>
          </p:cNvPr>
          <p:cNvSpPr/>
          <p:nvPr/>
        </p:nvSpPr>
        <p:spPr>
          <a:xfrm>
            <a:off x="965252" y="365874"/>
            <a:ext cx="10261495" cy="931178"/>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itel 1">
            <a:extLst>
              <a:ext uri="{FF2B5EF4-FFF2-40B4-BE49-F238E27FC236}">
                <a16:creationId xmlns:a16="http://schemas.microsoft.com/office/drawing/2014/main" id="{5B8A0F4E-CA8C-4B2D-BE5C-5CE7A7055402}"/>
              </a:ext>
            </a:extLst>
          </p:cNvPr>
          <p:cNvSpPr txBox="1">
            <a:spLocks/>
          </p:cNvSpPr>
          <p:nvPr/>
        </p:nvSpPr>
        <p:spPr>
          <a:xfrm>
            <a:off x="568692" y="541325"/>
            <a:ext cx="10515600" cy="450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dirty="0">
                <a:solidFill>
                  <a:schemeClr val="bg1"/>
                </a:solidFill>
                <a:latin typeface="Arial" panose="020B0604020202020204" pitchFamily="34" charset="0"/>
                <a:cs typeface="Arial" panose="020B0604020202020204" pitchFamily="34" charset="0"/>
              </a:rPr>
              <a:t>Art. 8 GG</a:t>
            </a:r>
          </a:p>
        </p:txBody>
      </p:sp>
      <p:sp>
        <p:nvSpPr>
          <p:cNvPr id="5" name="Titel 1">
            <a:extLst>
              <a:ext uri="{FF2B5EF4-FFF2-40B4-BE49-F238E27FC236}">
                <a16:creationId xmlns:a16="http://schemas.microsoft.com/office/drawing/2014/main" id="{C2092ABE-2249-4685-B17F-11FD64AA70C3}"/>
              </a:ext>
            </a:extLst>
          </p:cNvPr>
          <p:cNvSpPr txBox="1">
            <a:spLocks/>
          </p:cNvSpPr>
          <p:nvPr/>
        </p:nvSpPr>
        <p:spPr>
          <a:xfrm>
            <a:off x="1004920" y="1528411"/>
            <a:ext cx="10515600" cy="450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2400" dirty="0"/>
              <a:t>(1) Alle Deutschen haben das Recht, sich ohne Anmeldung oder Erlaubnis friedlich und ohne Waffen zu versammeln.</a:t>
            </a:r>
          </a:p>
        </p:txBody>
      </p:sp>
      <p:sp>
        <p:nvSpPr>
          <p:cNvPr id="6" name="Titel 1">
            <a:extLst>
              <a:ext uri="{FF2B5EF4-FFF2-40B4-BE49-F238E27FC236}">
                <a16:creationId xmlns:a16="http://schemas.microsoft.com/office/drawing/2014/main" id="{55AFE99F-B2B0-4978-A0B6-CD2BBE8EC92E}"/>
              </a:ext>
            </a:extLst>
          </p:cNvPr>
          <p:cNvSpPr txBox="1">
            <a:spLocks/>
          </p:cNvSpPr>
          <p:nvPr/>
        </p:nvSpPr>
        <p:spPr>
          <a:xfrm>
            <a:off x="1004920" y="2441207"/>
            <a:ext cx="10515600" cy="450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2400" dirty="0"/>
              <a:t>(2) Für Versammlungen unter freiem Himmel kann dieses Recht durch Gesetz oder auf Grund eines Gesetzes beschränkt werden.</a:t>
            </a:r>
          </a:p>
        </p:txBody>
      </p:sp>
    </p:spTree>
    <p:extLst>
      <p:ext uri="{BB962C8B-B14F-4D97-AF65-F5344CB8AC3E}">
        <p14:creationId xmlns:p14="http://schemas.microsoft.com/office/powerpoint/2010/main" val="2278678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E6563AD-F133-4CE4-A5D9-0C1FA5D90536}"/>
              </a:ext>
            </a:extLst>
          </p:cNvPr>
          <p:cNvPicPr>
            <a:picLocks noChangeAspect="1"/>
          </p:cNvPicPr>
          <p:nvPr/>
        </p:nvPicPr>
        <p:blipFill rotWithShape="1">
          <a:blip r:embed="rId2">
            <a:extLst>
              <a:ext uri="{28A0092B-C50C-407E-A947-70E740481C1C}">
                <a14:useLocalDpi xmlns:a14="http://schemas.microsoft.com/office/drawing/2010/main" val="0"/>
              </a:ext>
            </a:extLst>
          </a:blip>
          <a:srcRect r="16549"/>
          <a:stretch/>
        </p:blipFill>
        <p:spPr>
          <a:xfrm>
            <a:off x="805343" y="354437"/>
            <a:ext cx="3514987" cy="2808022"/>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47BDC148-04F6-4091-B84A-429D4AF7DB0B}"/>
              </a:ext>
            </a:extLst>
          </p:cNvPr>
          <p:cNvPicPr>
            <a:picLocks noChangeAspect="1"/>
          </p:cNvPicPr>
          <p:nvPr/>
        </p:nvPicPr>
        <p:blipFill rotWithShape="1">
          <a:blip r:embed="rId3">
            <a:extLst>
              <a:ext uri="{28A0092B-C50C-407E-A947-70E740481C1C}">
                <a14:useLocalDpi xmlns:a14="http://schemas.microsoft.com/office/drawing/2010/main" val="0"/>
              </a:ext>
            </a:extLst>
          </a:blip>
          <a:srcRect l="34509" t="30948" r="24706"/>
          <a:stretch/>
        </p:blipFill>
        <p:spPr>
          <a:xfrm>
            <a:off x="4643084" y="354436"/>
            <a:ext cx="2497125" cy="2808022"/>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1B73F66C-8885-44D1-9A4A-2C38A2EEB872}"/>
              </a:ext>
            </a:extLst>
          </p:cNvPr>
          <p:cNvPicPr>
            <a:picLocks noChangeAspect="1"/>
          </p:cNvPicPr>
          <p:nvPr/>
        </p:nvPicPr>
        <p:blipFill rotWithShape="1">
          <a:blip r:embed="rId4">
            <a:extLst>
              <a:ext uri="{28A0092B-C50C-407E-A947-70E740481C1C}">
                <a14:useLocalDpi xmlns:a14="http://schemas.microsoft.com/office/drawing/2010/main" val="0"/>
              </a:ext>
            </a:extLst>
          </a:blip>
          <a:srcRect r="14673"/>
          <a:stretch/>
        </p:blipFill>
        <p:spPr>
          <a:xfrm>
            <a:off x="7403982" y="354436"/>
            <a:ext cx="3593985" cy="2808022"/>
          </a:xfrm>
          <a:prstGeom prst="rect">
            <a:avLst/>
          </a:prstGeom>
          <a:ln>
            <a:no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EED90E16-6604-44B6-90F3-D3BD7409B879}"/>
              </a:ext>
            </a:extLst>
          </p:cNvPr>
          <p:cNvPicPr>
            <a:picLocks noChangeAspect="1"/>
          </p:cNvPicPr>
          <p:nvPr/>
        </p:nvPicPr>
        <p:blipFill rotWithShape="1">
          <a:blip r:embed="rId5">
            <a:extLst>
              <a:ext uri="{28A0092B-C50C-407E-A947-70E740481C1C}">
                <a14:useLocalDpi xmlns:a14="http://schemas.microsoft.com/office/drawing/2010/main" val="0"/>
              </a:ext>
            </a:extLst>
          </a:blip>
          <a:srcRect l="38202" t="34006" r="29423"/>
          <a:stretch/>
        </p:blipFill>
        <p:spPr>
          <a:xfrm>
            <a:off x="768991" y="3329096"/>
            <a:ext cx="2072081" cy="2815839"/>
          </a:xfrm>
          <a:prstGeom prst="rect">
            <a:avLst/>
          </a:prstGeom>
          <a:ln>
            <a:noFill/>
          </a:ln>
          <a:effectLst>
            <a:outerShdw blurRad="292100" dist="139700" dir="2700000" algn="tl" rotWithShape="0">
              <a:srgbClr val="333333">
                <a:alpha val="65000"/>
              </a:srgbClr>
            </a:outerShdw>
          </a:effectLst>
        </p:spPr>
      </p:pic>
      <p:pic>
        <p:nvPicPr>
          <p:cNvPr id="15" name="Grafik 14">
            <a:extLst>
              <a:ext uri="{FF2B5EF4-FFF2-40B4-BE49-F238E27FC236}">
                <a16:creationId xmlns:a16="http://schemas.microsoft.com/office/drawing/2014/main" id="{68935B69-54C0-4194-8146-FCA9488C6F0E}"/>
              </a:ext>
            </a:extLst>
          </p:cNvPr>
          <p:cNvPicPr>
            <a:picLocks noChangeAspect="1"/>
          </p:cNvPicPr>
          <p:nvPr/>
        </p:nvPicPr>
        <p:blipFill rotWithShape="1">
          <a:blip r:embed="rId6">
            <a:extLst>
              <a:ext uri="{28A0092B-C50C-407E-A947-70E740481C1C}">
                <a14:useLocalDpi xmlns:a14="http://schemas.microsoft.com/office/drawing/2010/main" val="0"/>
              </a:ext>
            </a:extLst>
          </a:blip>
          <a:srcRect l="18957" t="16636"/>
          <a:stretch/>
        </p:blipFill>
        <p:spPr>
          <a:xfrm>
            <a:off x="3120704" y="3329096"/>
            <a:ext cx="4102217" cy="2813126"/>
          </a:xfrm>
          <a:prstGeom prst="rect">
            <a:avLst/>
          </a:prstGeom>
          <a:ln>
            <a:noFill/>
          </a:ln>
          <a:effectLst>
            <a:outerShdw blurRad="292100" dist="139700" dir="2700000" algn="tl" rotWithShape="0">
              <a:srgbClr val="333333">
                <a:alpha val="65000"/>
              </a:srgbClr>
            </a:outerShdw>
          </a:effectLst>
        </p:spPr>
      </p:pic>
      <p:pic>
        <p:nvPicPr>
          <p:cNvPr id="17" name="Grafik 16">
            <a:extLst>
              <a:ext uri="{FF2B5EF4-FFF2-40B4-BE49-F238E27FC236}">
                <a16:creationId xmlns:a16="http://schemas.microsoft.com/office/drawing/2014/main" id="{A460679A-E68A-4A0F-9D7A-3C6D5725A494}"/>
              </a:ext>
            </a:extLst>
          </p:cNvPr>
          <p:cNvPicPr>
            <a:picLocks noChangeAspect="1"/>
          </p:cNvPicPr>
          <p:nvPr/>
        </p:nvPicPr>
        <p:blipFill rotWithShape="1">
          <a:blip r:embed="rId7">
            <a:extLst>
              <a:ext uri="{28A0092B-C50C-407E-A947-70E740481C1C}">
                <a14:useLocalDpi xmlns:a14="http://schemas.microsoft.com/office/drawing/2010/main" val="0"/>
              </a:ext>
            </a:extLst>
          </a:blip>
          <a:srcRect r="15136"/>
          <a:stretch/>
        </p:blipFill>
        <p:spPr>
          <a:xfrm>
            <a:off x="7403982" y="3329095"/>
            <a:ext cx="3593985" cy="2815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3614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2CD808F-9999-4E71-9231-1307F3FFCD69}"/>
              </a:ext>
            </a:extLst>
          </p:cNvPr>
          <p:cNvPicPr>
            <a:picLocks noChangeAspect="1"/>
          </p:cNvPicPr>
          <p:nvPr/>
        </p:nvPicPr>
        <p:blipFill rotWithShape="1">
          <a:blip r:embed="rId2">
            <a:extLst>
              <a:ext uri="{28A0092B-C50C-407E-A947-70E740481C1C}">
                <a14:useLocalDpi xmlns:a14="http://schemas.microsoft.com/office/drawing/2010/main" val="0"/>
              </a:ext>
            </a:extLst>
          </a:blip>
          <a:srcRect t="11988" b="9235"/>
          <a:stretch/>
        </p:blipFill>
        <p:spPr>
          <a:xfrm>
            <a:off x="981512" y="389531"/>
            <a:ext cx="10089159" cy="5960935"/>
          </a:xfrm>
          <a:prstGeom prst="rect">
            <a:avLst/>
          </a:prstGeom>
        </p:spPr>
      </p:pic>
      <p:sp>
        <p:nvSpPr>
          <p:cNvPr id="7" name="Titel 1">
            <a:extLst>
              <a:ext uri="{FF2B5EF4-FFF2-40B4-BE49-F238E27FC236}">
                <a16:creationId xmlns:a16="http://schemas.microsoft.com/office/drawing/2014/main" id="{481BB37F-56E1-4041-94E0-F5EF355200B3}"/>
              </a:ext>
            </a:extLst>
          </p:cNvPr>
          <p:cNvSpPr txBox="1">
            <a:spLocks/>
          </p:cNvSpPr>
          <p:nvPr/>
        </p:nvSpPr>
        <p:spPr>
          <a:xfrm>
            <a:off x="838200" y="56876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chemeClr val="bg1"/>
                </a:solidFill>
                <a:latin typeface="Arial" panose="020B0604020202020204" pitchFamily="34" charset="0"/>
                <a:cs typeface="Arial" panose="020B0604020202020204" pitchFamily="34" charset="0"/>
              </a:rPr>
              <a:t>Möglichkeiten und Grenzen der Partizipation</a:t>
            </a:r>
          </a:p>
        </p:txBody>
      </p:sp>
    </p:spTree>
    <p:extLst>
      <p:ext uri="{BB962C8B-B14F-4D97-AF65-F5344CB8AC3E}">
        <p14:creationId xmlns:p14="http://schemas.microsoft.com/office/powerpoint/2010/main" val="2030862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9094F-383D-897B-B353-4BE0B8743D6C}"/>
              </a:ext>
            </a:extLst>
          </p:cNvPr>
          <p:cNvSpPr>
            <a:spLocks noGrp="1"/>
          </p:cNvSpPr>
          <p:nvPr>
            <p:ph type="title"/>
          </p:nvPr>
        </p:nvSpPr>
        <p:spPr/>
        <p:txBody>
          <a:bodyPr/>
          <a:lstStyle/>
          <a:p>
            <a:pPr algn="ctr"/>
            <a:r>
              <a:rPr lang="de-DE" sz="4000" dirty="0"/>
              <a:t>Möglichkeiten und Grenzen der Partizipation</a:t>
            </a:r>
            <a:br>
              <a:rPr lang="de-DE" sz="4000" dirty="0"/>
            </a:br>
            <a:r>
              <a:rPr lang="de-DE" sz="4000" dirty="0"/>
              <a:t>durch Demonstration</a:t>
            </a:r>
          </a:p>
        </p:txBody>
      </p:sp>
      <p:sp>
        <p:nvSpPr>
          <p:cNvPr id="3" name="Inhaltsplatzhalter 2">
            <a:extLst>
              <a:ext uri="{FF2B5EF4-FFF2-40B4-BE49-F238E27FC236}">
                <a16:creationId xmlns:a16="http://schemas.microsoft.com/office/drawing/2014/main" id="{F50EB6A9-BFB1-9360-E2F1-7DAD457B35A3}"/>
              </a:ext>
            </a:extLst>
          </p:cNvPr>
          <p:cNvSpPr>
            <a:spLocks noGrp="1"/>
          </p:cNvSpPr>
          <p:nvPr>
            <p:ph idx="1"/>
          </p:nvPr>
        </p:nvSpPr>
        <p:spPr>
          <a:xfrm>
            <a:off x="838200" y="2167732"/>
            <a:ext cx="10515600" cy="2798552"/>
          </a:xfrm>
        </p:spPr>
        <p:txBody>
          <a:bodyPr/>
          <a:lstStyle/>
          <a:p>
            <a:pPr marL="0" indent="0" algn="just">
              <a:buNone/>
            </a:pPr>
            <a:r>
              <a:rPr lang="de-DE" b="0" i="0" dirty="0">
                <a:solidFill>
                  <a:srgbClr val="111111"/>
                </a:solidFill>
                <a:effectLst/>
              </a:rPr>
              <a:t>In eurem Wohngebiet wurden in den letzten Jahren viele neue, teure Wohnungen gebaut, die sich nur sehr wohlhabende Menschen leisten können. Ihr empfindet das als ungerecht und möchtet etwas dagegen unternehmen. Ihr wollt den politisch Verantwortlichen und den Investoren sowie Bauherren der Häuser eure Meinung deutlich machen. </a:t>
            </a:r>
          </a:p>
        </p:txBody>
      </p:sp>
    </p:spTree>
    <p:extLst>
      <p:ext uri="{BB962C8B-B14F-4D97-AF65-F5344CB8AC3E}">
        <p14:creationId xmlns:p14="http://schemas.microsoft.com/office/powerpoint/2010/main" val="2914490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16D20-CA53-49A5-B434-41CC377F238D}"/>
              </a:ext>
            </a:extLst>
          </p:cNvPr>
          <p:cNvSpPr>
            <a:spLocks noGrp="1"/>
          </p:cNvSpPr>
          <p:nvPr>
            <p:ph type="title"/>
          </p:nvPr>
        </p:nvSpPr>
        <p:spPr>
          <a:xfrm>
            <a:off x="838200" y="618326"/>
            <a:ext cx="10515600" cy="1325563"/>
          </a:xfrm>
        </p:spPr>
        <p:txBody>
          <a:bodyPr/>
          <a:lstStyle/>
          <a:p>
            <a:r>
              <a:rPr lang="de-DE" sz="2400" dirty="0">
                <a:latin typeface="Arial" panose="020B0604020202020204" pitchFamily="34" charset="0"/>
                <a:cs typeface="Arial" panose="020B0604020202020204" pitchFamily="34" charset="0"/>
              </a:rPr>
              <a:t>Bildquellen</a:t>
            </a:r>
          </a:p>
        </p:txBody>
      </p:sp>
      <p:sp>
        <p:nvSpPr>
          <p:cNvPr id="4" name="Textfeld 3">
            <a:extLst>
              <a:ext uri="{FF2B5EF4-FFF2-40B4-BE49-F238E27FC236}">
                <a16:creationId xmlns:a16="http://schemas.microsoft.com/office/drawing/2014/main" id="{91048FF9-02BE-4CDB-AC43-7FA6630461C1}"/>
              </a:ext>
            </a:extLst>
          </p:cNvPr>
          <p:cNvSpPr txBox="1"/>
          <p:nvPr/>
        </p:nvSpPr>
        <p:spPr>
          <a:xfrm>
            <a:off x="838200" y="1046097"/>
            <a:ext cx="10219441" cy="1600438"/>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3 Bild Demonstration, Markus </a:t>
            </a:r>
            <a:r>
              <a:rPr lang="de-DE" sz="1400" dirty="0" err="1">
                <a:latin typeface="Arial" panose="020B0604020202020204" pitchFamily="34" charset="0"/>
                <a:cs typeface="Arial" panose="020B0604020202020204" pitchFamily="34" charset="0"/>
              </a:rPr>
              <a:t>Spiske</a:t>
            </a:r>
            <a:r>
              <a:rPr lang="de-DE" sz="1400" dirty="0">
                <a:latin typeface="Arial" panose="020B0604020202020204" pitchFamily="34" charset="0"/>
                <a:cs typeface="Arial" panose="020B0604020202020204" pitchFamily="34" charset="0"/>
              </a:rPr>
              <a:t>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28.12.2024</a:t>
            </a:r>
          </a:p>
          <a:p>
            <a:r>
              <a:rPr lang="de-DE" sz="1400" dirty="0">
                <a:latin typeface="Arial" panose="020B0604020202020204" pitchFamily="34" charset="0"/>
                <a:cs typeface="Arial" panose="020B0604020202020204" pitchFamily="34" charset="0"/>
              </a:rPr>
              <a:t>Folie 5 Bild Demonstration Letzte Generation </a:t>
            </a:r>
            <a:r>
              <a:rPr lang="de-DE" sz="1400" dirty="0" err="1">
                <a:latin typeface="Arial" panose="020B0604020202020204" pitchFamily="34" charset="0"/>
                <a:cs typeface="Arial" panose="020B0604020202020204" pitchFamily="34" charset="0"/>
              </a:rPr>
              <a:t>climate</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protesters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sitting</a:t>
            </a:r>
            <a:r>
              <a:rPr lang="de-DE" sz="1400" dirty="0">
                <a:latin typeface="Arial" panose="020B0604020202020204" pitchFamily="34" charset="0"/>
                <a:cs typeface="Arial" panose="020B0604020202020204" pitchFamily="34" charset="0"/>
              </a:rPr>
              <a:t> on Straße des 17 Juni Berlin Germany on 28 </a:t>
            </a:r>
            <a:r>
              <a:rPr lang="de-DE" sz="1400" dirty="0" err="1">
                <a:latin typeface="Arial" panose="020B0604020202020204" pitchFamily="34" charset="0"/>
                <a:cs typeface="Arial" panose="020B0604020202020204" pitchFamily="34" charset="0"/>
              </a:rPr>
              <a:t>October</a:t>
            </a:r>
            <a:r>
              <a:rPr lang="de-DE" sz="1400" dirty="0">
                <a:latin typeface="Arial" panose="020B0604020202020204" pitchFamily="34" charset="0"/>
                <a:cs typeface="Arial" panose="020B0604020202020204" pitchFamily="34" charset="0"/>
              </a:rPr>
              <a:t>  </a:t>
            </a:r>
          </a:p>
          <a:p>
            <a:r>
              <a:rPr lang="de-DE" sz="1400" dirty="0">
                <a:latin typeface="Arial" panose="020B0604020202020204" pitchFamily="34" charset="0"/>
                <a:cs typeface="Arial" panose="020B0604020202020204" pitchFamily="34" charset="0"/>
              </a:rPr>
              <a:t>            2023.jpg, </a:t>
            </a:r>
            <a:r>
              <a:rPr lang="de-DE" sz="1400" dirty="0" err="1">
                <a:latin typeface="Arial" panose="020B0604020202020204" pitchFamily="34" charset="0"/>
                <a:cs typeface="Arial" panose="020B0604020202020204" pitchFamily="34" charset="0"/>
              </a:rPr>
              <a:t>RobbieIanMorrison</a:t>
            </a:r>
            <a:r>
              <a:rPr lang="de-DE" sz="140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hlinkClick r:id="rId2"/>
              </a:rPr>
              <a:t>CC BY 4.0 </a:t>
            </a:r>
            <a:r>
              <a:rPr lang="de-DE" sz="1400" dirty="0">
                <a:latin typeface="Arial" panose="020B0604020202020204" pitchFamily="34" charset="0"/>
                <a:cs typeface="Arial" panose="020B0604020202020204" pitchFamily="34" charset="0"/>
              </a:rPr>
              <a:t>via Wikimedia Commons; Bild Maske Demonstration </a:t>
            </a:r>
            <a:r>
              <a:rPr lang="de-DE" sz="1400" dirty="0" err="1">
                <a:latin typeface="Arial" panose="020B0604020202020204" pitchFamily="34" charset="0"/>
                <a:cs typeface="Arial" panose="020B0604020202020204" pitchFamily="34" charset="0"/>
              </a:rPr>
              <a:t>Akshay</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Chauhan</a:t>
            </a:r>
            <a:r>
              <a:rPr lang="de-DE" sz="1400" dirty="0">
                <a:latin typeface="Arial" panose="020B0604020202020204" pitchFamily="34" charset="0"/>
                <a:cs typeface="Arial" panose="020B0604020202020204" pitchFamily="34" charset="0"/>
              </a:rPr>
              <a:t> via                    </a:t>
            </a:r>
          </a:p>
          <a:p>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28.12.2024; BLM Gabe Pierce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28.12.2024; Rede Demonstration </a:t>
            </a:r>
            <a:r>
              <a:rPr lang="de-DE" sz="1400" dirty="0" err="1">
                <a:latin typeface="Arial" panose="020B0604020202020204" pitchFamily="34" charset="0"/>
                <a:cs typeface="Arial" panose="020B0604020202020204" pitchFamily="34" charset="0"/>
              </a:rPr>
              <a:t>Kuzzat</a:t>
            </a:r>
            <a:r>
              <a:rPr lang="de-DE" sz="1400" dirty="0">
                <a:latin typeface="Arial" panose="020B0604020202020204" pitchFamily="34" charset="0"/>
                <a:cs typeface="Arial" panose="020B0604020202020204" pitchFamily="34" charset="0"/>
              </a:rPr>
              <a:t> Altay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a:t>
            </a:r>
          </a:p>
          <a:p>
            <a:r>
              <a:rPr lang="de-DE" sz="1400" dirty="0">
                <a:latin typeface="Arial" panose="020B0604020202020204" pitchFamily="34" charset="0"/>
                <a:cs typeface="Arial" panose="020B0604020202020204" pitchFamily="34" charset="0"/>
              </a:rPr>
              <a:t>            28.12.2024; Bild Israel-Flagge Levi Meir Clancy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28.12.2024; Bild brennendes Auto Flavio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a:t>
            </a:r>
          </a:p>
          <a:p>
            <a:r>
              <a:rPr lang="de-DE" sz="1400" dirty="0">
                <a:latin typeface="Arial" panose="020B0604020202020204" pitchFamily="34" charset="0"/>
                <a:cs typeface="Arial" panose="020B0604020202020204" pitchFamily="34" charset="0"/>
              </a:rPr>
              <a:t>            28.12.2024</a:t>
            </a:r>
          </a:p>
          <a:p>
            <a:r>
              <a:rPr lang="de-DE" sz="1400" dirty="0">
                <a:latin typeface="Arial" panose="020B0604020202020204" pitchFamily="34" charset="0"/>
                <a:cs typeface="Arial" panose="020B0604020202020204" pitchFamily="34" charset="0"/>
              </a:rPr>
              <a:t>Folie 6 Bild Demonstration Marc </a:t>
            </a:r>
            <a:r>
              <a:rPr lang="de-DE" sz="1400" dirty="0" err="1">
                <a:latin typeface="Arial" panose="020B0604020202020204" pitchFamily="34" charset="0"/>
                <a:cs typeface="Arial" panose="020B0604020202020204" pitchFamily="34" charset="0"/>
              </a:rPr>
              <a:t>Sendra-Martorell</a:t>
            </a:r>
            <a:r>
              <a:rPr lang="de-DE" sz="1400" dirty="0">
                <a:latin typeface="Arial" panose="020B0604020202020204" pitchFamily="34" charset="0"/>
                <a:cs typeface="Arial" panose="020B0604020202020204" pitchFamily="34" charset="0"/>
              </a:rPr>
              <a:t>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28.12.2024</a:t>
            </a:r>
          </a:p>
        </p:txBody>
      </p:sp>
    </p:spTree>
    <p:extLst>
      <p:ext uri="{BB962C8B-B14F-4D97-AF65-F5344CB8AC3E}">
        <p14:creationId xmlns:p14="http://schemas.microsoft.com/office/powerpoint/2010/main" val="289360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359</Words>
  <Application>Microsoft Office PowerPoint</Application>
  <PresentationFormat>Breitbild</PresentationFormat>
  <Paragraphs>23</Paragraphs>
  <Slides>9</Slides>
  <Notes>1</Notes>
  <HiddenSlides>1</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9</vt:i4>
      </vt:variant>
    </vt:vector>
  </HeadingPairs>
  <TitlesOfParts>
    <vt:vector size="12" baseType="lpstr">
      <vt:lpstr>Arial</vt:lpstr>
      <vt:lpstr>Calibri</vt:lpstr>
      <vt:lpstr>Office</vt:lpstr>
      <vt:lpstr>PowerPoint-Präsentation</vt:lpstr>
      <vt:lpstr>PowerPoint-Präsentation</vt:lpstr>
      <vt:lpstr>PowerPoint-Präsentation</vt:lpstr>
      <vt:lpstr>PowerPoint-Präsentation</vt:lpstr>
      <vt:lpstr>PowerPoint-Präsentation</vt:lpstr>
      <vt:lpstr>PowerPoint-Präsentation</vt:lpstr>
      <vt:lpstr>Möglichkeiten und Grenzen der Partizipation durch Demonstration</vt:lpstr>
      <vt:lpstr>Bildquellen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19</cp:revision>
  <dcterms:created xsi:type="dcterms:W3CDTF">2024-06-12T15:52:19Z</dcterms:created>
  <dcterms:modified xsi:type="dcterms:W3CDTF">2025-03-12T15:45:43Z</dcterms:modified>
</cp:coreProperties>
</file>