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63" r:id="rId4"/>
    <p:sldId id="264" r:id="rId5"/>
    <p:sldId id="265" r:id="rId6"/>
    <p:sldId id="269" r:id="rId7"/>
    <p:sldId id="270" r:id="rId8"/>
    <p:sldId id="271" r:id="rId9"/>
    <p:sldId id="272" r:id="rId10"/>
    <p:sldId id="268" r:id="rId11"/>
    <p:sldId id="257" r:id="rId12"/>
    <p:sldId id="260" r:id="rId13"/>
    <p:sldId id="261" r:id="rId14"/>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6E2"/>
    <a:srgbClr val="A041CB"/>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255E55-D14B-A471-A00A-34EAE868B21C}"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39122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A8A692-6D0B-8CD4-A52C-C1CF4DB7504E}" type="slidenum">
              <a:rPr/>
              <a:t>11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D4A9D2-B89D-66EE-8006-BD16D0078001}" type="slidenum">
              <a:rPr/>
              <a:t>12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343EDD-B42D-1F75-352A-78FD3F17D4FF}" type="slidenum">
              <a:rPr/>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26.02.2025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0"/>
          <a:stretch/>
        </p:blipFill>
        <p:spPr bwMode="auto">
          <a:xfrm>
            <a:off x="6940684" y="6327194"/>
            <a:ext cx="4912333" cy="466878"/>
          </a:xfrm>
          <a:prstGeom prst="rect">
            <a:avLst/>
          </a:prstGeom>
        </p:spPr>
      </p:pic>
      <p:pic>
        <p:nvPicPr>
          <p:cNvPr id="3" name="Grafik 2"/>
          <p:cNvPicPr>
            <a:picLocks noChangeAspect="1"/>
          </p:cNvPicPr>
          <p:nvPr userDrawn="1"/>
        </p:nvPicPr>
        <p:blipFill>
          <a:blip r:embed="rId12"/>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klicksafe.de/presse#c5083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itglieder.vcpbayern.de/fileadmin/_processed_/b/f/csm__Nummer_gegen_Kummer_Jugend_web_3dd79b8f0d.jpg" TargetMode="External"/><Relationship Id="rId4" Type="http://schemas.openxmlformats.org/officeDocument/2006/relationships/hyperlink" Target="https://www.bpb.de/cache/images/2/236792_galerie_lightbox_box_1000x666.jpg?D0E6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20C2401-7C96-4EE0-B030-D52AEEC0E719}"/>
              </a:ext>
            </a:extLst>
          </p:cNvPr>
          <p:cNvSpPr/>
          <p:nvPr/>
        </p:nvSpPr>
        <p:spPr>
          <a:xfrm rot="249510">
            <a:off x="5454527" y="1118588"/>
            <a:ext cx="3275860" cy="1402672"/>
          </a:xfrm>
          <a:prstGeom prst="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Streitschlichter holen</a:t>
            </a:r>
          </a:p>
        </p:txBody>
      </p:sp>
      <p:sp>
        <p:nvSpPr>
          <p:cNvPr id="5" name="Rechteck 4">
            <a:extLst>
              <a:ext uri="{FF2B5EF4-FFF2-40B4-BE49-F238E27FC236}">
                <a16:creationId xmlns:a16="http://schemas.microsoft.com/office/drawing/2014/main" id="{45CCB94D-E2F9-460A-9B9A-5BCB66DAA46D}"/>
              </a:ext>
            </a:extLst>
          </p:cNvPr>
          <p:cNvSpPr/>
          <p:nvPr/>
        </p:nvSpPr>
        <p:spPr>
          <a:xfrm>
            <a:off x="6784020" y="2318552"/>
            <a:ext cx="3275860" cy="1402672"/>
          </a:xfrm>
          <a:prstGeom prst="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Gespräch suchen</a:t>
            </a:r>
          </a:p>
        </p:txBody>
      </p:sp>
      <p:sp>
        <p:nvSpPr>
          <p:cNvPr id="6" name="Rechteck 5">
            <a:extLst>
              <a:ext uri="{FF2B5EF4-FFF2-40B4-BE49-F238E27FC236}">
                <a16:creationId xmlns:a16="http://schemas.microsoft.com/office/drawing/2014/main" id="{8832BFB0-B070-4189-AEE5-A273483D7EB5}"/>
              </a:ext>
            </a:extLst>
          </p:cNvPr>
          <p:cNvSpPr/>
          <p:nvPr/>
        </p:nvSpPr>
        <p:spPr>
          <a:xfrm rot="21281140">
            <a:off x="5924366" y="3721212"/>
            <a:ext cx="3275860" cy="1402672"/>
          </a:xfrm>
          <a:prstGeom prst="rect">
            <a:avLst/>
          </a:prstGeom>
          <a:solidFill>
            <a:srgbClr val="65248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a:t>
            </a:r>
          </a:p>
        </p:txBody>
      </p:sp>
      <p:sp>
        <p:nvSpPr>
          <p:cNvPr id="7" name="Textfeld 6">
            <a:extLst>
              <a:ext uri="{FF2B5EF4-FFF2-40B4-BE49-F238E27FC236}">
                <a16:creationId xmlns:a16="http://schemas.microsoft.com/office/drawing/2014/main" id="{C50AC1AC-0181-42C8-98B5-9598D5390AC2}"/>
              </a:ext>
            </a:extLst>
          </p:cNvPr>
          <p:cNvSpPr txBox="1"/>
          <p:nvPr/>
        </p:nvSpPr>
        <p:spPr>
          <a:xfrm>
            <a:off x="1251751" y="1080896"/>
            <a:ext cx="3781887" cy="1938992"/>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Was können wir für die Einhaltung des Grundrechts auf körperliche Unversehrtheit tun?</a:t>
            </a:r>
          </a:p>
        </p:txBody>
      </p:sp>
    </p:spTree>
    <p:extLst>
      <p:ext uri="{BB962C8B-B14F-4D97-AF65-F5344CB8AC3E}">
        <p14:creationId xmlns:p14="http://schemas.microsoft.com/office/powerpoint/2010/main" val="429122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descr="Zeichnung: Ein Mann erhebt die Hand gegen ein Mädchen. Das Mädchen wehrt sich und sagt: Nein!. Durch Klick auf das Bild wird das Bild vergrößert.">
            <a:extLst>
              <a:ext uri="{FF2B5EF4-FFF2-40B4-BE49-F238E27FC236}">
                <a16:creationId xmlns:a16="http://schemas.microsoft.com/office/drawing/2014/main" id="{1FF96F3F-1D64-42E7-81CF-60668C400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79" y="1850856"/>
            <a:ext cx="5599454" cy="42571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mitglieder.vcp-bayern.de/fileadmin/_processed_/b/f/csm__Nummer_gegen_Kummer_Jugend_web_3dd79b8f0d.jpg">
            <a:extLst>
              <a:ext uri="{FF2B5EF4-FFF2-40B4-BE49-F238E27FC236}">
                <a16:creationId xmlns:a16="http://schemas.microsoft.com/office/drawing/2014/main" id="{27FAD66D-2040-4CCC-8A4B-09650587DA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6572" y="884944"/>
            <a:ext cx="5225249" cy="522524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BA156EC4-43F1-48B1-9427-C2F62911C642}"/>
              </a:ext>
            </a:extLst>
          </p:cNvPr>
          <p:cNvSpPr/>
          <p:nvPr/>
        </p:nvSpPr>
        <p:spPr>
          <a:xfrm>
            <a:off x="901679" y="882726"/>
            <a:ext cx="10550142" cy="5225249"/>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a:latin typeface="Arial"/>
                <a:cs typeface="Arial"/>
              </a:rPr>
              <a:t>Medienquellen</a:t>
            </a:r>
            <a:endParaRPr/>
          </a:p>
        </p:txBody>
      </p:sp>
      <p:sp>
        <p:nvSpPr>
          <p:cNvPr id="4" name="Textfeld 3"/>
          <p:cNvSpPr txBox="1"/>
          <p:nvPr/>
        </p:nvSpPr>
        <p:spPr bwMode="auto">
          <a:xfrm>
            <a:off x="838200" y="1046097"/>
            <a:ext cx="10219441" cy="3416320"/>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2 ©istockphoto.com/</a:t>
            </a:r>
            <a:r>
              <a:rPr lang="de-DE" sz="1400" dirty="0" err="1">
                <a:latin typeface="Arial" panose="020B0604020202020204" pitchFamily="34" charset="0"/>
                <a:cs typeface="Arial" panose="020B0604020202020204" pitchFamily="34" charset="0"/>
              </a:rPr>
              <a:t>Egoitz</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Bengoetxea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Iguaran</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Eric Ward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28.12.2024</a:t>
            </a:r>
          </a:p>
          <a:p>
            <a:pPr>
              <a:defRPr/>
            </a:pPr>
            <a:r>
              <a:rPr lang="de-DE" sz="1400" dirty="0">
                <a:latin typeface="Arial" panose="020B0604020202020204" pitchFamily="34" charset="0"/>
                <a:cs typeface="Arial" panose="020B0604020202020204" pitchFamily="34" charset="0"/>
              </a:rPr>
              <a:t>Folie 5 James Lee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28.12.2024</a:t>
            </a:r>
          </a:p>
          <a:p>
            <a:pPr>
              <a:defRPr/>
            </a:pPr>
            <a:r>
              <a:rPr lang="de-DE" sz="1400" dirty="0">
                <a:latin typeface="Arial" panose="020B0604020202020204" pitchFamily="34" charset="0"/>
                <a:cs typeface="Arial" panose="020B0604020202020204" pitchFamily="34" charset="0"/>
              </a:rPr>
              <a:t>Folie 6 </a:t>
            </a:r>
            <a:r>
              <a:rPr lang="de-DE" sz="1400" dirty="0" err="1">
                <a:latin typeface="Arial" panose="020B0604020202020204" pitchFamily="34" charset="0"/>
                <a:cs typeface="Arial" panose="020B0604020202020204" pitchFamily="34" charset="0"/>
              </a:rPr>
              <a:t>klicksafe</a:t>
            </a:r>
            <a:r>
              <a:rPr lang="de-DE" sz="1400" dirty="0">
                <a:latin typeface="Arial" panose="020B0604020202020204" pitchFamily="34" charset="0"/>
                <a:cs typeface="Arial" panose="020B0604020202020204" pitchFamily="34" charset="0"/>
              </a:rPr>
              <a:t>/Maribelle </a:t>
            </a:r>
            <a:r>
              <a:rPr lang="de-DE" sz="1400" dirty="0" err="1">
                <a:latin typeface="Arial" panose="020B0604020202020204" pitchFamily="34" charset="0"/>
                <a:cs typeface="Arial" panose="020B0604020202020204" pitchFamily="34" charset="0"/>
              </a:rPr>
              <a:t>Photography</a:t>
            </a:r>
            <a:r>
              <a:rPr lang="de-DE" sz="1400" dirty="0">
                <a:latin typeface="Arial" panose="020B0604020202020204" pitchFamily="34" charset="0"/>
                <a:cs typeface="Arial" panose="020B0604020202020204" pitchFamily="34" charset="0"/>
              </a:rPr>
              <a:t> via klicksafe.de (</a:t>
            </a:r>
            <a:r>
              <a:rPr lang="de-DE" sz="1400" dirty="0">
                <a:latin typeface="Arial" panose="020B0604020202020204" pitchFamily="34" charset="0"/>
                <a:cs typeface="Arial" panose="020B0604020202020204" pitchFamily="34" charset="0"/>
                <a:hlinkClick r:id="rId3"/>
              </a:rPr>
              <a:t>https://www.klicksafe.de/presse#c50835</a:t>
            </a:r>
            <a:r>
              <a:rPr lang="de-DE" sz="1400" dirty="0">
                <a:latin typeface="Arial" panose="020B0604020202020204" pitchFamily="34" charset="0"/>
                <a:cs typeface="Arial" panose="020B0604020202020204" pitchFamily="34" charset="0"/>
              </a:rPr>
              <a:t>) </a:t>
            </a:r>
          </a:p>
          <a:p>
            <a:pPr>
              <a:defRPr/>
            </a:pPr>
            <a:r>
              <a:rPr lang="de-DE" sz="1400" dirty="0">
                <a:latin typeface="Arial" panose="020B0604020202020204" pitchFamily="34" charset="0"/>
                <a:cs typeface="Arial" panose="020B0604020202020204" pitchFamily="34" charset="0"/>
              </a:rPr>
              <a:t>Folie 7 ©istockphoto.com/</a:t>
            </a:r>
            <a:r>
              <a:rPr lang="de-DE" sz="1400" dirty="0" err="1">
                <a:latin typeface="Arial" panose="020B0604020202020204" pitchFamily="34" charset="0"/>
                <a:cs typeface="Arial" panose="020B0604020202020204" pitchFamily="34" charset="0"/>
              </a:rPr>
              <a:t>monkeybusinessimages</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8 Andrew Guan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28.12.2024</a:t>
            </a:r>
          </a:p>
          <a:p>
            <a:pPr>
              <a:defRPr/>
            </a:pPr>
            <a:r>
              <a:rPr lang="de-DE" sz="1400" dirty="0">
                <a:latin typeface="Arial" panose="020B0604020202020204" pitchFamily="34" charset="0"/>
                <a:cs typeface="Arial" panose="020B0604020202020204" pitchFamily="34" charset="0"/>
              </a:rPr>
              <a:t>Folie 9 Zeichnung: Ein Mann erhebt die Hand gegen ein Mädchen. (© </a:t>
            </a:r>
            <a:r>
              <a:rPr lang="de-DE" sz="1400" dirty="0" err="1">
                <a:latin typeface="Arial" panose="020B0604020202020204" pitchFamily="34" charset="0"/>
                <a:cs typeface="Arial" panose="020B0604020202020204" pitchFamily="34" charset="0"/>
              </a:rPr>
              <a:t>bpb</a:t>
            </a:r>
            <a:r>
              <a:rPr lang="de-DE"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236792_galerie_lightbox_box_1000x666.jpg (876×666)</a:t>
            </a:r>
            <a:r>
              <a:rPr lang="de-DE" sz="1400" dirty="0">
                <a:latin typeface="Arial" panose="020B0604020202020204" pitchFamily="34" charset="0"/>
                <a:cs typeface="Arial" panose="020B0604020202020204" pitchFamily="34" charset="0"/>
              </a:rPr>
              <a:t>,11.12.2024; Nummer gegen Kummer, in: </a:t>
            </a:r>
            <a:r>
              <a:rPr lang="de-DE"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https://mitglieder.vcpbayern.de/fileadmin/_processed_/b/f/csm__Nummer_gegen_Kummer_Jugend_web_3dd79b8f0d.jpg</a:t>
            </a:r>
            <a:r>
              <a:rPr lang="de-DE" sz="1400" dirty="0">
                <a:latin typeface="Arial" panose="020B0604020202020204" pitchFamily="34" charset="0"/>
                <a:cs typeface="Arial" panose="020B0604020202020204" pitchFamily="34" charset="0"/>
              </a:rPr>
              <a:t>, 11.12.2024 </a:t>
            </a:r>
          </a:p>
          <a:p>
            <a:pPr>
              <a:defRPr/>
            </a:pPr>
            <a:endParaRPr lang="de-DE" b="1" dirty="0"/>
          </a:p>
          <a:p>
            <a:pPr>
              <a:defRPr/>
            </a:pPr>
            <a:endParaRPr lang="de-DE" b="1" dirty="0"/>
          </a:p>
          <a:p>
            <a:pPr>
              <a:defRPr/>
            </a:pPr>
            <a:endParaRPr lang="de-DE" b="1" dirty="0"/>
          </a:p>
          <a:p>
            <a:pPr>
              <a:defRPr/>
            </a:pPr>
            <a:endParaRPr lang="de-DE"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183EC3-A312-4DA7-B9FF-C718DFE29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896" y="311912"/>
            <a:ext cx="8988552" cy="5992368"/>
          </a:xfrm>
          <a:prstGeom prst="rect">
            <a:avLst/>
          </a:prstGeom>
        </p:spPr>
      </p:pic>
    </p:spTree>
    <p:extLst>
      <p:ext uri="{BB962C8B-B14F-4D97-AF65-F5344CB8AC3E}">
        <p14:creationId xmlns:p14="http://schemas.microsoft.com/office/powerpoint/2010/main" val="346997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9154F65-1DB7-4DDA-8A5E-8CF71589F284}"/>
              </a:ext>
            </a:extLst>
          </p:cNvPr>
          <p:cNvSpPr/>
          <p:nvPr/>
        </p:nvSpPr>
        <p:spPr>
          <a:xfrm>
            <a:off x="1794769" y="637843"/>
            <a:ext cx="8602462" cy="954107"/>
          </a:xfrm>
          <a:prstGeom prst="rect">
            <a:avLst/>
          </a:prstGeom>
        </p:spPr>
        <p:txBody>
          <a:bodyPr wrap="square">
            <a:spAutoFit/>
          </a:bodyPr>
          <a:lstStyle/>
          <a:p>
            <a:pPr algn="ctr"/>
            <a:r>
              <a:rPr lang="de-DE" sz="2800" b="1" dirty="0">
                <a:solidFill>
                  <a:srgbClr val="000000"/>
                </a:solidFill>
                <a:latin typeface="Arial" panose="020B0604020202020204" pitchFamily="34" charset="0"/>
              </a:rPr>
              <a:t>Grundgesetz für die Bundesrepublik Deutschland</a:t>
            </a:r>
            <a:br>
              <a:rPr lang="de-DE" sz="2800" b="1" dirty="0">
                <a:solidFill>
                  <a:srgbClr val="000000"/>
                </a:solidFill>
                <a:latin typeface="Arial" panose="020B0604020202020204" pitchFamily="34" charset="0"/>
              </a:rPr>
            </a:br>
            <a:r>
              <a:rPr lang="de-DE" sz="2800" b="1" dirty="0">
                <a:solidFill>
                  <a:srgbClr val="000000"/>
                </a:solidFill>
                <a:latin typeface="Arial" panose="020B0604020202020204" pitchFamily="34" charset="0"/>
              </a:rPr>
              <a:t>Art 2 II GG</a:t>
            </a:r>
            <a:endParaRPr lang="de-DE" sz="2800" b="1" i="0" dirty="0">
              <a:solidFill>
                <a:srgbClr val="000000"/>
              </a:solidFill>
              <a:effectLst/>
              <a:latin typeface="Arial" panose="020B0604020202020204" pitchFamily="34" charset="0"/>
            </a:endParaRPr>
          </a:p>
        </p:txBody>
      </p:sp>
      <p:sp>
        <p:nvSpPr>
          <p:cNvPr id="3" name="Rechteck 2">
            <a:extLst>
              <a:ext uri="{FF2B5EF4-FFF2-40B4-BE49-F238E27FC236}">
                <a16:creationId xmlns:a16="http://schemas.microsoft.com/office/drawing/2014/main" id="{DA2C58D9-5D30-4E06-ABBA-98BFAF88CE68}"/>
              </a:ext>
            </a:extLst>
          </p:cNvPr>
          <p:cNvSpPr/>
          <p:nvPr/>
        </p:nvSpPr>
        <p:spPr>
          <a:xfrm>
            <a:off x="1242873" y="2828836"/>
            <a:ext cx="9756559" cy="1694695"/>
          </a:xfrm>
          <a:prstGeom prst="rect">
            <a:avLst/>
          </a:prstGeom>
        </p:spPr>
        <p:txBody>
          <a:bodyPr wrap="square">
            <a:spAutoFit/>
          </a:bodyPr>
          <a:lstStyle/>
          <a:p>
            <a:pPr>
              <a:lnSpc>
                <a:spcPct val="150000"/>
              </a:lnSpc>
            </a:pPr>
            <a:r>
              <a:rPr lang="de-DE" sz="2400" dirty="0">
                <a:solidFill>
                  <a:srgbClr val="000000"/>
                </a:solidFill>
                <a:latin typeface="Arial" panose="020B0604020202020204" pitchFamily="34" charset="0"/>
              </a:rPr>
              <a:t>(2) Jeder hat das Recht auf Leben und körperliche Unversehrtheit. Die Freiheit der Person ist unverletzlich. In diese Rechte darf nur auf Grund eines Gesetzes eingegriffen werden.</a:t>
            </a:r>
            <a:endParaRPr lang="de-DE" sz="2400" dirty="0"/>
          </a:p>
        </p:txBody>
      </p:sp>
      <p:sp>
        <p:nvSpPr>
          <p:cNvPr id="5" name="Flussdiagramm: Alternativer Prozess 4">
            <a:extLst>
              <a:ext uri="{FF2B5EF4-FFF2-40B4-BE49-F238E27FC236}">
                <a16:creationId xmlns:a16="http://schemas.microsoft.com/office/drawing/2014/main" id="{9655660D-B639-4C4F-836A-C986075A5897}"/>
              </a:ext>
            </a:extLst>
          </p:cNvPr>
          <p:cNvSpPr/>
          <p:nvPr/>
        </p:nvSpPr>
        <p:spPr>
          <a:xfrm>
            <a:off x="6604986" y="2828836"/>
            <a:ext cx="3675356" cy="704477"/>
          </a:xfrm>
          <a:prstGeom prst="flowChartAlternateProcess">
            <a:avLst/>
          </a:prstGeom>
          <a:noFill/>
          <a:ln w="57150">
            <a:solidFill>
              <a:srgbClr val="7030A0"/>
            </a:solidFill>
            <a:prstDash val="dash"/>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D41515E-1B15-476B-A3CA-8E17CF25AD94}"/>
              </a:ext>
            </a:extLst>
          </p:cNvPr>
          <p:cNvSpPr/>
          <p:nvPr/>
        </p:nvSpPr>
        <p:spPr>
          <a:xfrm>
            <a:off x="816746" y="568171"/>
            <a:ext cx="10413506" cy="4971495"/>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CB8C20F3-6D12-4133-95F8-6E89975F7D31}"/>
              </a:ext>
            </a:extLst>
          </p:cNvPr>
          <p:cNvSpPr/>
          <p:nvPr/>
        </p:nvSpPr>
        <p:spPr>
          <a:xfrm>
            <a:off x="816746" y="5211192"/>
            <a:ext cx="10413506" cy="100896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Was bedeutet dies konkret? Nennt Beispiele!</a:t>
            </a:r>
          </a:p>
        </p:txBody>
      </p:sp>
    </p:spTree>
    <p:extLst>
      <p:ext uri="{BB962C8B-B14F-4D97-AF65-F5344CB8AC3E}">
        <p14:creationId xmlns:p14="http://schemas.microsoft.com/office/powerpoint/2010/main" val="6935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
            <a:extLst>
              <a:ext uri="{FF2B5EF4-FFF2-40B4-BE49-F238E27FC236}">
                <a16:creationId xmlns:a16="http://schemas.microsoft.com/office/drawing/2014/main" id="{0D3DD006-D553-4B07-A2EE-A3EE8885D642}"/>
              </a:ext>
            </a:extLst>
          </p:cNvPr>
          <p:cNvSpPr/>
          <p:nvPr/>
        </p:nvSpPr>
        <p:spPr bwMode="auto">
          <a:xfrm>
            <a:off x="781235" y="560974"/>
            <a:ext cx="10537794"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das Recht auf körperliche Unversehrtheit verletzt? Ja oder nein?</a:t>
            </a:r>
          </a:p>
        </p:txBody>
      </p:sp>
      <p:pic>
        <p:nvPicPr>
          <p:cNvPr id="9" name="Grafik 8">
            <a:extLst>
              <a:ext uri="{FF2B5EF4-FFF2-40B4-BE49-F238E27FC236}">
                <a16:creationId xmlns:a16="http://schemas.microsoft.com/office/drawing/2014/main" id="{B2560DB7-DD1F-4117-B368-684F407CD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011" y="1894149"/>
            <a:ext cx="5608098" cy="3738732"/>
          </a:xfrm>
          <a:prstGeom prst="rect">
            <a:avLst/>
          </a:prstGeom>
        </p:spPr>
      </p:pic>
      <p:sp>
        <p:nvSpPr>
          <p:cNvPr id="12" name="Textfeld 11">
            <a:extLst>
              <a:ext uri="{FF2B5EF4-FFF2-40B4-BE49-F238E27FC236}">
                <a16:creationId xmlns:a16="http://schemas.microsoft.com/office/drawing/2014/main" id="{D12A936F-680B-4B19-A2ED-B4419C51DD11}"/>
              </a:ext>
            </a:extLst>
          </p:cNvPr>
          <p:cNvSpPr txBox="1"/>
          <p:nvPr/>
        </p:nvSpPr>
        <p:spPr>
          <a:xfrm>
            <a:off x="1100831" y="1894149"/>
            <a:ext cx="4172505" cy="138499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Deine Freundin wird von ihrem großen Bruder zu Hause geschlagen.</a:t>
            </a:r>
          </a:p>
        </p:txBody>
      </p:sp>
    </p:spTree>
    <p:extLst>
      <p:ext uri="{BB962C8B-B14F-4D97-AF65-F5344CB8AC3E}">
        <p14:creationId xmlns:p14="http://schemas.microsoft.com/office/powerpoint/2010/main" val="199880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
            <a:extLst>
              <a:ext uri="{FF2B5EF4-FFF2-40B4-BE49-F238E27FC236}">
                <a16:creationId xmlns:a16="http://schemas.microsoft.com/office/drawing/2014/main" id="{9E3E27FE-797E-436C-B9EF-4195D87D1FD9}"/>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das Recht auf körperliche Unversehrtheit verletzt? Ja oder nein?</a:t>
            </a:r>
          </a:p>
        </p:txBody>
      </p:sp>
      <p:pic>
        <p:nvPicPr>
          <p:cNvPr id="9" name="Grafik 8">
            <a:extLst>
              <a:ext uri="{FF2B5EF4-FFF2-40B4-BE49-F238E27FC236}">
                <a16:creationId xmlns:a16="http://schemas.microsoft.com/office/drawing/2014/main" id="{2242F4E3-F7F5-4EA3-843E-A35E9B8D11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7"/>
          <a:stretch/>
        </p:blipFill>
        <p:spPr>
          <a:xfrm>
            <a:off x="5513033" y="1728926"/>
            <a:ext cx="5762560" cy="4114800"/>
          </a:xfrm>
          <a:prstGeom prst="rect">
            <a:avLst/>
          </a:prstGeom>
        </p:spPr>
      </p:pic>
      <p:sp>
        <p:nvSpPr>
          <p:cNvPr id="10" name="Textfeld 9">
            <a:extLst>
              <a:ext uri="{FF2B5EF4-FFF2-40B4-BE49-F238E27FC236}">
                <a16:creationId xmlns:a16="http://schemas.microsoft.com/office/drawing/2014/main" id="{CA2128DA-738E-4938-ABDB-2ED9C77A9EA2}"/>
              </a:ext>
            </a:extLst>
          </p:cNvPr>
          <p:cNvSpPr txBox="1"/>
          <p:nvPr/>
        </p:nvSpPr>
        <p:spPr>
          <a:xfrm>
            <a:off x="1100831" y="1894149"/>
            <a:ext cx="4172505" cy="353943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Du bist Innenverteidiger in der Fußball-mannschaft deiner Schule und foulst den Stürmer des anderen Teams bei einem Spiel so grob, dass er sich schwer verletzt. </a:t>
            </a:r>
          </a:p>
        </p:txBody>
      </p:sp>
    </p:spTree>
    <p:extLst>
      <p:ext uri="{BB962C8B-B14F-4D97-AF65-F5344CB8AC3E}">
        <p14:creationId xmlns:p14="http://schemas.microsoft.com/office/powerpoint/2010/main" val="214671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1">
            <a:extLst>
              <a:ext uri="{FF2B5EF4-FFF2-40B4-BE49-F238E27FC236}">
                <a16:creationId xmlns:a16="http://schemas.microsoft.com/office/drawing/2014/main" id="{1E147DCA-67C9-4E01-87BE-563954D1F7AD}"/>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das Recht auf körperliche Unversehrtheit verletzt? Ja oder nein?</a:t>
            </a:r>
          </a:p>
        </p:txBody>
      </p:sp>
      <p:sp>
        <p:nvSpPr>
          <p:cNvPr id="7" name="Textfeld 6">
            <a:extLst>
              <a:ext uri="{FF2B5EF4-FFF2-40B4-BE49-F238E27FC236}">
                <a16:creationId xmlns:a16="http://schemas.microsoft.com/office/drawing/2014/main" id="{77C6E3B1-7B20-4792-ACDA-8C8848048A2E}"/>
              </a:ext>
            </a:extLst>
          </p:cNvPr>
          <p:cNvSpPr txBox="1"/>
          <p:nvPr/>
        </p:nvSpPr>
        <p:spPr>
          <a:xfrm>
            <a:off x="941033" y="1494654"/>
            <a:ext cx="5069150" cy="4832092"/>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Anna wird von ihren Mitschülerinnen wegen ihrer Kleidung ausgeschlossen. Im Klassenchat machen sie sich über Anna lustig und posten neben unangebrachten Kommentaren auch Bilder von ihr. Anna hat Bauchschmerzen und möchte nicht mehr in die Klasse gehen.</a:t>
            </a:r>
          </a:p>
          <a:p>
            <a:endParaRPr lang="de-DE" sz="2800" dirty="0">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429C353B-DC8C-44E5-8D24-BA1ABF8DD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183" y="1638808"/>
            <a:ext cx="5003292" cy="3335528"/>
          </a:xfrm>
          <a:prstGeom prst="rect">
            <a:avLst/>
          </a:prstGeom>
        </p:spPr>
      </p:pic>
    </p:spTree>
    <p:extLst>
      <p:ext uri="{BB962C8B-B14F-4D97-AF65-F5344CB8AC3E}">
        <p14:creationId xmlns:p14="http://schemas.microsoft.com/office/powerpoint/2010/main" val="210518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1">
            <a:extLst>
              <a:ext uri="{FF2B5EF4-FFF2-40B4-BE49-F238E27FC236}">
                <a16:creationId xmlns:a16="http://schemas.microsoft.com/office/drawing/2014/main" id="{1E147DCA-67C9-4E01-87BE-563954D1F7AD}"/>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das Recht auf körperliche Unversehrtheit verletzt? Ja oder nein?</a:t>
            </a:r>
          </a:p>
        </p:txBody>
      </p:sp>
      <p:sp>
        <p:nvSpPr>
          <p:cNvPr id="7" name="Textfeld 6">
            <a:extLst>
              <a:ext uri="{FF2B5EF4-FFF2-40B4-BE49-F238E27FC236}">
                <a16:creationId xmlns:a16="http://schemas.microsoft.com/office/drawing/2014/main" id="{6E1DA4EB-BCF4-4833-8822-02593666DBD3}"/>
              </a:ext>
            </a:extLst>
          </p:cNvPr>
          <p:cNvSpPr txBox="1"/>
          <p:nvPr/>
        </p:nvSpPr>
        <p:spPr>
          <a:xfrm>
            <a:off x="812720" y="1525307"/>
            <a:ext cx="5756756" cy="4401205"/>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Tim und Jonas sind beste Freunde. In der Pause spielen sie gerne mit ihren Klassenkameraden Fangen. Um zu gewinnen, schubst Jonas im Spiel einen anderen Schüler, sodass dieser hinfällt. Der Schüler steht auf und beginnt einen Streit, indem er handgreiflich wird, sodass beide auf den Boden fallen und miteinander raufen.</a:t>
            </a:r>
          </a:p>
        </p:txBody>
      </p:sp>
      <p:pic>
        <p:nvPicPr>
          <p:cNvPr id="4" name="Grafik 3">
            <a:extLst>
              <a:ext uri="{FF2B5EF4-FFF2-40B4-BE49-F238E27FC236}">
                <a16:creationId xmlns:a16="http://schemas.microsoft.com/office/drawing/2014/main" id="{6DAA9B6C-0C0B-4A14-A942-E1EA3E296A90}"/>
              </a:ext>
            </a:extLst>
          </p:cNvPr>
          <p:cNvPicPr>
            <a:picLocks noChangeAspect="1"/>
          </p:cNvPicPr>
          <p:nvPr/>
        </p:nvPicPr>
        <p:blipFill rotWithShape="1">
          <a:blip r:embed="rId2">
            <a:extLst>
              <a:ext uri="{28A0092B-C50C-407E-A947-70E740481C1C}">
                <a14:useLocalDpi xmlns:a14="http://schemas.microsoft.com/office/drawing/2010/main" val="0"/>
              </a:ext>
            </a:extLst>
          </a:blip>
          <a:srcRect l="20849" r="11825"/>
          <a:stretch/>
        </p:blipFill>
        <p:spPr>
          <a:xfrm>
            <a:off x="6931152" y="1525307"/>
            <a:ext cx="4251960" cy="4210304"/>
          </a:xfrm>
          <a:prstGeom prst="rect">
            <a:avLst/>
          </a:prstGeom>
        </p:spPr>
      </p:pic>
    </p:spTree>
    <p:extLst>
      <p:ext uri="{BB962C8B-B14F-4D97-AF65-F5344CB8AC3E}">
        <p14:creationId xmlns:p14="http://schemas.microsoft.com/office/powerpoint/2010/main" val="119382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1">
            <a:extLst>
              <a:ext uri="{FF2B5EF4-FFF2-40B4-BE49-F238E27FC236}">
                <a16:creationId xmlns:a16="http://schemas.microsoft.com/office/drawing/2014/main" id="{38A00D86-D05F-456D-9F9B-6E28174DED40}"/>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Wird hier das Recht auf körperliche Unversehrtheit verletzt? Ja oder nein?</a:t>
            </a:r>
          </a:p>
        </p:txBody>
      </p:sp>
      <p:sp>
        <p:nvSpPr>
          <p:cNvPr id="5" name="Textfeld 4">
            <a:extLst>
              <a:ext uri="{FF2B5EF4-FFF2-40B4-BE49-F238E27FC236}">
                <a16:creationId xmlns:a16="http://schemas.microsoft.com/office/drawing/2014/main" id="{668A4BA4-8F5C-4C35-9500-04C295FF89DB}"/>
              </a:ext>
            </a:extLst>
          </p:cNvPr>
          <p:cNvSpPr txBox="1"/>
          <p:nvPr/>
        </p:nvSpPr>
        <p:spPr>
          <a:xfrm>
            <a:off x="901497" y="1874728"/>
            <a:ext cx="4815722" cy="3970318"/>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Die Klasse 6b hat einen Klassenchat über WhatsApp, auf dem viele unnötige Bilder und Kommentare gepostet werden. Einige Mitschülerinnen und Mitschüler sind bereits genervt und fühlen sich belästigt. </a:t>
            </a:r>
          </a:p>
        </p:txBody>
      </p:sp>
      <p:pic>
        <p:nvPicPr>
          <p:cNvPr id="7" name="Grafik 6">
            <a:extLst>
              <a:ext uri="{FF2B5EF4-FFF2-40B4-BE49-F238E27FC236}">
                <a16:creationId xmlns:a16="http://schemas.microsoft.com/office/drawing/2014/main" id="{4738CBF1-6575-4427-9BA7-C9D27FD79C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676"/>
          <a:stretch/>
        </p:blipFill>
        <p:spPr>
          <a:xfrm>
            <a:off x="6267635" y="1939614"/>
            <a:ext cx="4909351" cy="4075007"/>
          </a:xfrm>
          <a:prstGeom prst="rect">
            <a:avLst/>
          </a:prstGeom>
        </p:spPr>
      </p:pic>
      <p:sp>
        <p:nvSpPr>
          <p:cNvPr id="8" name="Sprechblase: rechteckig mit abgerundeten Ecken 7">
            <a:extLst>
              <a:ext uri="{FF2B5EF4-FFF2-40B4-BE49-F238E27FC236}">
                <a16:creationId xmlns:a16="http://schemas.microsoft.com/office/drawing/2014/main" id="{B2E14252-5592-49ED-B1C3-90B17ABB93CB}"/>
              </a:ext>
            </a:extLst>
          </p:cNvPr>
          <p:cNvSpPr/>
          <p:nvPr/>
        </p:nvSpPr>
        <p:spPr>
          <a:xfrm>
            <a:off x="6507332" y="2077374"/>
            <a:ext cx="2539014" cy="639192"/>
          </a:xfrm>
          <a:prstGeom prst="wedgeRoundRectCallout">
            <a:avLst/>
          </a:prstGeom>
          <a:solidFill>
            <a:srgbClr val="6524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9" name="Sprechblase: rechteckig mit abgerundeten Ecken 8">
            <a:extLst>
              <a:ext uri="{FF2B5EF4-FFF2-40B4-BE49-F238E27FC236}">
                <a16:creationId xmlns:a16="http://schemas.microsoft.com/office/drawing/2014/main" id="{A7E5453A-1537-48F4-87DA-9A07A3C3441C}"/>
              </a:ext>
            </a:extLst>
          </p:cNvPr>
          <p:cNvSpPr/>
          <p:nvPr/>
        </p:nvSpPr>
        <p:spPr>
          <a:xfrm flipH="1">
            <a:off x="7084381" y="3014411"/>
            <a:ext cx="1961965" cy="639192"/>
          </a:xfrm>
          <a:prstGeom prst="wedgeRoundRectCallout">
            <a:avLst/>
          </a:prstGeom>
          <a:solidFill>
            <a:srgbClr val="A041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Sprechblase: rechteckig mit abgerundeten Ecken 9">
            <a:extLst>
              <a:ext uri="{FF2B5EF4-FFF2-40B4-BE49-F238E27FC236}">
                <a16:creationId xmlns:a16="http://schemas.microsoft.com/office/drawing/2014/main" id="{3C0EED42-35F1-4043-AC30-2917277787DC}"/>
              </a:ext>
            </a:extLst>
          </p:cNvPr>
          <p:cNvSpPr/>
          <p:nvPr/>
        </p:nvSpPr>
        <p:spPr>
          <a:xfrm>
            <a:off x="5924366" y="3977117"/>
            <a:ext cx="2539014" cy="639192"/>
          </a:xfrm>
          <a:prstGeom prst="wedgeRoundRectCallout">
            <a:avLst/>
          </a:prstGeom>
          <a:solidFill>
            <a:srgbClr val="CA96E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1" name="Sprechblase: rechteckig mit abgerundeten Ecken 10">
            <a:extLst>
              <a:ext uri="{FF2B5EF4-FFF2-40B4-BE49-F238E27FC236}">
                <a16:creationId xmlns:a16="http://schemas.microsoft.com/office/drawing/2014/main" id="{D27CFC0A-B4F5-412F-BA20-8A9C472C75F8}"/>
              </a:ext>
            </a:extLst>
          </p:cNvPr>
          <p:cNvSpPr/>
          <p:nvPr/>
        </p:nvSpPr>
        <p:spPr>
          <a:xfrm flipH="1">
            <a:off x="7084380" y="4880863"/>
            <a:ext cx="1961965" cy="639192"/>
          </a:xfrm>
          <a:prstGeom prst="wedgeRoundRectCallout">
            <a:avLst/>
          </a:prstGeom>
          <a:solidFill>
            <a:srgbClr val="6524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Tree>
    <p:extLst>
      <p:ext uri="{BB962C8B-B14F-4D97-AF65-F5344CB8AC3E}">
        <p14:creationId xmlns:p14="http://schemas.microsoft.com/office/powerpoint/2010/main" val="20262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2F4CD-9575-4BAD-B3A0-60E55D704851}"/>
              </a:ext>
            </a:extLst>
          </p:cNvPr>
          <p:cNvSpPr>
            <a:spLocks noGrp="1"/>
          </p:cNvSpPr>
          <p:nvPr>
            <p:ph type="title"/>
          </p:nvPr>
        </p:nvSpPr>
        <p:spPr>
          <a:xfrm>
            <a:off x="1047565" y="587067"/>
            <a:ext cx="10515600" cy="1325563"/>
          </a:xfrm>
        </p:spPr>
        <p:txBody>
          <a:bodyPr/>
          <a:lstStyle/>
          <a:p>
            <a:r>
              <a:rPr lang="de-DE" dirty="0"/>
              <a:t>Recht auf körperliche Unversehrtheit</a:t>
            </a:r>
          </a:p>
        </p:txBody>
      </p:sp>
      <p:sp>
        <p:nvSpPr>
          <p:cNvPr id="3" name="Textfeld 2">
            <a:extLst>
              <a:ext uri="{FF2B5EF4-FFF2-40B4-BE49-F238E27FC236}">
                <a16:creationId xmlns:a16="http://schemas.microsoft.com/office/drawing/2014/main" id="{7A4396BD-ED08-4E75-AE07-52F4A4D3BA16}"/>
              </a:ext>
            </a:extLst>
          </p:cNvPr>
          <p:cNvSpPr txBox="1"/>
          <p:nvPr/>
        </p:nvSpPr>
        <p:spPr>
          <a:xfrm>
            <a:off x="1047565" y="1402672"/>
            <a:ext cx="9507985" cy="2677656"/>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Das Recht auf körperliche Unversehrtheit schützt vor Einwirkungen, die die physische und psychische Gesundheit bzw. das Wohlbefinden einschränkt. Dazu gehören z. B. die Anwendung von Gewalt, Körperverletzung, Misshandlung oder Vernachlässigung.</a:t>
            </a:r>
          </a:p>
          <a:p>
            <a:endParaRPr lang="de-DE" sz="2400" dirty="0">
              <a:latin typeface="Arial" panose="020B0604020202020204" pitchFamily="34" charset="0"/>
              <a:cs typeface="Arial" panose="020B0604020202020204" pitchFamily="34" charset="0"/>
            </a:endParaRPr>
          </a:p>
          <a:p>
            <a:endParaRPr lang="de-D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5126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494</Words>
  <Application>Microsoft Office PowerPoint</Application>
  <DocSecurity>0</DocSecurity>
  <PresentationFormat>Breitbild</PresentationFormat>
  <Paragraphs>39</Paragraphs>
  <Slides>13</Slides>
  <Notes>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Recht auf körperliche Unversehrtheit</vt:lpstr>
      <vt:lpstr>PowerPoint-Präsentation</vt:lpstr>
      <vt:lpstr>PowerPoint-Präsentation</vt:lpstr>
      <vt:lpstr>Medienquellen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34</cp:revision>
  <dcterms:created xsi:type="dcterms:W3CDTF">2024-06-12T15:52:19Z</dcterms:created>
  <dcterms:modified xsi:type="dcterms:W3CDTF">2025-02-26T07:17:01Z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0x010100E15D073C92678346AAB779FDA0173CA1</vt:lpwstr>
  </property>
</Properties>
</file>