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57" r:id="rId4"/>
    <p:sldId id="275" r:id="rId5"/>
    <p:sldId id="276" r:id="rId6"/>
    <p:sldId id="279" r:id="rId7"/>
    <p:sldId id="282" r:id="rId8"/>
    <p:sldId id="281" r:id="rId9"/>
    <p:sldId id="273" r:id="rId10"/>
    <p:sldId id="27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AB204EC-9E28-4399-9380-3F0772539A0D}">
          <p14:sldIdLst>
            <p14:sldId id="256"/>
            <p14:sldId id="283"/>
            <p14:sldId id="257"/>
            <p14:sldId id="275"/>
            <p14:sldId id="276"/>
            <p14:sldId id="279"/>
            <p14:sldId id="282"/>
          </p14:sldIdLst>
        </p14:section>
        <p14:section name="optional" id="{4393D7DA-A76C-45AB-BAD0-3C44716233F9}">
          <p14:sldIdLst>
            <p14:sldId id="28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9DCBC-384E-48E6-A416-2A5B56E28E96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6E642-3AE6-483D-9DDE-32F45FA08D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02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inder.wdr.de/tv/die-sendung-mit-der-maus/av/video-sachgeschichte-grundgesetz-102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inder.wdr.de/tv/die-sendung-mit-der-maus/av/video-sachgeschichte-grundgesetz-102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Lehrkraft zeigt den Filmausschnitt bis Min. 2:37.</a:t>
            </a:r>
          </a:p>
          <a:p>
            <a:endParaRPr lang="de-DE" dirty="0"/>
          </a:p>
          <a:p>
            <a:r>
              <a:rPr lang="de-DE" dirty="0"/>
              <a:t>Arbeitsauftrag:</a:t>
            </a:r>
          </a:p>
          <a:p>
            <a:pPr marL="228600" indent="-228600">
              <a:buAutoNum type="arabicPeriod"/>
            </a:pPr>
            <a:r>
              <a:rPr lang="de-DE" dirty="0"/>
              <a:t>Sieh dir den folgenden Filmausschnitt an! (bis Min. 2:37)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Nach Ansehen des </a:t>
            </a:r>
            <a:r>
              <a:rPr lang="de-DE" dirty="0" err="1"/>
              <a:t>FilmeDie</a:t>
            </a:r>
            <a:r>
              <a:rPr lang="de-DE" dirty="0"/>
              <a:t> Lehrkraft zeigt den Filmausschnitt bis Min. 2:37! (</a:t>
            </a:r>
            <a:r>
              <a:rPr lang="de-DE" dirty="0">
                <a:hlinkClick r:id="rId3"/>
              </a:rPr>
              <a:t>https://kinder.wdr.de/tv/die-sendung-mit-der-maus/av/video-sachgeschichte-grundgesetz-102.html</a:t>
            </a:r>
            <a:r>
              <a:rPr lang="de-DE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r>
              <a:rPr lang="de-DE" dirty="0"/>
              <a:t>Arbeitsauftrag:</a:t>
            </a:r>
          </a:p>
          <a:p>
            <a:pPr marL="228600" indent="-228600">
              <a:buAutoNum type="arabicPeriod"/>
            </a:pPr>
            <a:r>
              <a:rPr lang="de-DE" dirty="0"/>
              <a:t>Sieh dir den folgenden Filmausschnitt an! (bis Min. 2:37)</a:t>
            </a:r>
          </a:p>
          <a:p>
            <a:pPr marL="228600" indent="-228600">
              <a:buAutoNum type="arabicPeriod"/>
            </a:pPr>
            <a:r>
              <a:rPr lang="de-DE" dirty="0"/>
              <a:t>Nach Ansehen des Filmes: Erkläre in deinen eigenen Worten: „Was ist das Grundgesetz?“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6E642-3AE6-483D-9DDE-32F45FA08DF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00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LV: „Das Grundgesetz gewährt uns einen magischen Schutzschild, den wir nicht sehen können, der aber immer da ist.“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6E642-3AE6-483D-9DDE-32F45FA08D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51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Lehrkraft zeigt den Filmausschnitt ab Min. 5:21! (</a:t>
            </a:r>
            <a:r>
              <a:rPr lang="de-DE" dirty="0">
                <a:hlinkClick r:id="rId3"/>
              </a:rPr>
              <a:t>https://kinder.wdr.de/tv/die-sendung-mit-der-maus/av/video-sachgeschichte-grundgesetz-102.html</a:t>
            </a:r>
            <a:r>
              <a:rPr lang="de-DE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r>
              <a:rPr lang="de-DE" dirty="0"/>
              <a:t>Arbeitsauftrag:</a:t>
            </a:r>
          </a:p>
          <a:p>
            <a:pPr marL="228600" indent="-228600">
              <a:buAutoNum type="arabicPeriod"/>
            </a:pPr>
            <a:r>
              <a:rPr lang="de-DE" dirty="0"/>
              <a:t>Sieh dir den folgenden Filmausschnitt an! (bis Min. 2:37)</a:t>
            </a:r>
          </a:p>
          <a:p>
            <a:pPr marL="228600" indent="-228600">
              <a:buAutoNum type="arabicPeriod"/>
            </a:pPr>
            <a:r>
              <a:rPr lang="de-DE" dirty="0"/>
              <a:t>Nach Ansehen des Filmes: Erkläre in deinen eigenen Worten: „Was ist das Grundgesetz?“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6E642-3AE6-483D-9DDE-32F45FA08DF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24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6868C3-14D0-FD67-7B3A-B80D47D55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kinder.wdr.de/tv/die-sendung-mit-der-maus/av/video-sachgeschichte-grundgesetz-102.html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kinder.wdr.de/tv/die-sendung-mit-der-maus/av/video-sachgeschichte-grundgesetz-102.html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inder.wdr.de/tv/die-sendung-mit-der-maus/av/video-sachgeschichte-grundgesetz-10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B401F73-AD7A-4E97-AD93-3E3D8565D6CA}"/>
              </a:ext>
            </a:extLst>
          </p:cNvPr>
          <p:cNvSpPr/>
          <p:nvPr/>
        </p:nvSpPr>
        <p:spPr>
          <a:xfrm>
            <a:off x="8096145" y="1212224"/>
            <a:ext cx="3131297" cy="4185163"/>
          </a:xfrm>
          <a:prstGeom prst="rect">
            <a:avLst/>
          </a:prstGeom>
          <a:solidFill>
            <a:srgbClr val="FF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69DDF3-2E3F-4832-B35C-509596A70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4"/>
          <a:stretch/>
        </p:blipFill>
        <p:spPr>
          <a:xfrm>
            <a:off x="3341854" y="1212224"/>
            <a:ext cx="4760426" cy="4185163"/>
          </a:xfrm>
          <a:prstGeom prst="rect">
            <a:avLst/>
          </a:prstGeom>
        </p:spPr>
      </p:pic>
      <p:pic>
        <p:nvPicPr>
          <p:cNvPr id="11" name="Grafik 10" descr="Ein Bild, das Muster, Quadrat, Pixel, nähen enthält.&#10;&#10;Automatisch generierte Beschreibung">
            <a:extLst>
              <a:ext uri="{FF2B5EF4-FFF2-40B4-BE49-F238E27FC236}">
                <a16:creationId xmlns:a16="http://schemas.microsoft.com/office/drawing/2014/main" id="{275CC5D2-CC9F-2017-DAC1-DD690E878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/>
          <a:stretch/>
        </p:blipFill>
        <p:spPr>
          <a:xfrm>
            <a:off x="8812378" y="3679976"/>
            <a:ext cx="1396493" cy="135646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07155A9-6346-064A-AA71-1C5EACC4053D}"/>
              </a:ext>
            </a:extLst>
          </p:cNvPr>
          <p:cNvSpPr txBox="1"/>
          <p:nvPr/>
        </p:nvSpPr>
        <p:spPr>
          <a:xfrm>
            <a:off x="826009" y="5514970"/>
            <a:ext cx="104014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>
                <a:hlinkClick r:id="rId5"/>
              </a:rPr>
              <a:t>https://kinder.wdr.de/tv/die-sendung-mit-der-maus/av/video-sachgeschichte-grundgesetz-102.html</a:t>
            </a:r>
            <a:endParaRPr lang="de-DE" sz="1050" dirty="0"/>
          </a:p>
        </p:txBody>
      </p:sp>
      <p:pic>
        <p:nvPicPr>
          <p:cNvPr id="4" name="Grafik 3" descr="Ein Bild, das Kreis, lila, Farbigkeit, Grafiken enthält.&#10;&#10;Beschreibung automatisch generiert.">
            <a:hlinkClick r:id="rId5"/>
            <a:extLst>
              <a:ext uri="{FF2B5EF4-FFF2-40B4-BE49-F238E27FC236}">
                <a16:creationId xmlns:a16="http://schemas.microsoft.com/office/drawing/2014/main" id="{C0B5F321-80E1-9140-5277-7A8C740C6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130" y="3216825"/>
            <a:ext cx="1356163" cy="124005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1FAAADC-736D-44D2-91E7-37E8A26DE4E7}"/>
              </a:ext>
            </a:extLst>
          </p:cNvPr>
          <p:cNvSpPr/>
          <p:nvPr/>
        </p:nvSpPr>
        <p:spPr>
          <a:xfrm>
            <a:off x="872926" y="1212224"/>
            <a:ext cx="2514648" cy="4185163"/>
          </a:xfrm>
          <a:prstGeom prst="rect">
            <a:avLst/>
          </a:prstGeom>
          <a:solidFill>
            <a:srgbClr val="FF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C6082D-7C6A-4223-9A5B-3E016F4BD164}"/>
              </a:ext>
            </a:extLst>
          </p:cNvPr>
          <p:cNvSpPr/>
          <p:nvPr/>
        </p:nvSpPr>
        <p:spPr>
          <a:xfrm>
            <a:off x="872926" y="554397"/>
            <a:ext cx="10354516" cy="657828"/>
          </a:xfrm>
          <a:prstGeom prst="rect">
            <a:avLst/>
          </a:prstGeom>
          <a:solidFill>
            <a:srgbClr val="FF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42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0F145D9-512C-4A2B-9D5E-7713051C3E40}"/>
              </a:ext>
            </a:extLst>
          </p:cNvPr>
          <p:cNvSpPr/>
          <p:nvPr/>
        </p:nvSpPr>
        <p:spPr>
          <a:xfrm>
            <a:off x="902824" y="509286"/>
            <a:ext cx="10301469" cy="5741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D1DF20-CB40-430F-BD8E-22B4D67C62E5}"/>
              </a:ext>
            </a:extLst>
          </p:cNvPr>
          <p:cNvSpPr txBox="1"/>
          <p:nvPr/>
        </p:nvSpPr>
        <p:spPr>
          <a:xfrm>
            <a:off x="3194211" y="274119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Mein </a:t>
            </a:r>
            <a:r>
              <a:rPr lang="en-US" sz="3600" dirty="0" err="1">
                <a:latin typeface="+mj-lt"/>
                <a:ea typeface="+mj-ea"/>
                <a:cs typeface="+mj-cs"/>
              </a:rPr>
              <a:t>Schutzschild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AutoShape 2" descr="A minimalist clipart illustration of a friendly-looking stick figure inside a magical, glittery dome. The stick figure has a cheerful, smiling expression and is raising one arm slightly as if casting a spell. The focus is on the stick figure and the magical, translucent dome around it, with no background elements. The style is simple, clean, and whimsical, with a friendly, uplifting feel.">
            <a:extLst>
              <a:ext uri="{FF2B5EF4-FFF2-40B4-BE49-F238E27FC236}">
                <a16:creationId xmlns:a16="http://schemas.microsoft.com/office/drawing/2014/main" id="{80D35D51-CFCB-1457-55DD-FAE20DFB31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A minimalist clipart illustration of a friendly-looking stick figure inside a magical, glittery dome. The stick figure has a cheerful, smiling expression and is raising one arm slightly as if casting a spell. The focus is on the stick figure and the magical, translucent dome around it, with no background elements. The style is simple, clean, and whimsical, with a friendly, uplifting feel.">
            <a:extLst>
              <a:ext uri="{FF2B5EF4-FFF2-40B4-BE49-F238E27FC236}">
                <a16:creationId xmlns:a16="http://schemas.microsoft.com/office/drawing/2014/main" id="{E288E325-9896-0D4D-5668-A4988FDB66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19400" y="15240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ADF07EB-2E7F-4669-B36C-5C85429B19A2}"/>
              </a:ext>
            </a:extLst>
          </p:cNvPr>
          <p:cNvGrpSpPr/>
          <p:nvPr/>
        </p:nvGrpSpPr>
        <p:grpSpPr>
          <a:xfrm>
            <a:off x="4347221" y="771368"/>
            <a:ext cx="3257346" cy="4375231"/>
            <a:chOff x="1986739" y="374215"/>
            <a:chExt cx="3376150" cy="5462319"/>
          </a:xfrm>
        </p:grpSpPr>
        <p:sp>
          <p:nvSpPr>
            <p:cNvPr id="10" name="Flussdiagramm: Gespeicherte Daten 9">
              <a:extLst>
                <a:ext uri="{FF2B5EF4-FFF2-40B4-BE49-F238E27FC236}">
                  <a16:creationId xmlns:a16="http://schemas.microsoft.com/office/drawing/2014/main" id="{01677359-2178-44DD-92EF-BE0F578E2C21}"/>
                </a:ext>
              </a:extLst>
            </p:cNvPr>
            <p:cNvSpPr/>
            <p:nvPr/>
          </p:nvSpPr>
          <p:spPr>
            <a:xfrm rot="16200000">
              <a:off x="1763139" y="597815"/>
              <a:ext cx="3823350" cy="3376150"/>
            </a:xfrm>
            <a:prstGeom prst="flowChartOnlineStora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Pfeil: Fünfeck 8">
              <a:extLst>
                <a:ext uri="{FF2B5EF4-FFF2-40B4-BE49-F238E27FC236}">
                  <a16:creationId xmlns:a16="http://schemas.microsoft.com/office/drawing/2014/main" id="{DB768547-57E7-46FF-BF30-9FFCB1B6F998}"/>
                </a:ext>
              </a:extLst>
            </p:cNvPr>
            <p:cNvSpPr/>
            <p:nvPr/>
          </p:nvSpPr>
          <p:spPr>
            <a:xfrm rot="5400000">
              <a:off x="1267279" y="1740926"/>
              <a:ext cx="4815068" cy="3376147"/>
            </a:xfrm>
            <a:prstGeom prst="homePlate">
              <a:avLst>
                <a:gd name="adj" fmla="val 1923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Inhaltsplatzhalter 4" descr="Ein Bild, das Cartoon enthält.&#10;&#10;Automatisch generierte Beschreibung">
              <a:extLst>
                <a:ext uri="{FF2B5EF4-FFF2-40B4-BE49-F238E27FC236}">
                  <a16:creationId xmlns:a16="http://schemas.microsoft.com/office/drawing/2014/main" id="{FB3DFBD6-CE44-4E90-882A-1D67CAD73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4688" y1="25781" x2="43555" y2="24512"/>
                          <a14:foregroundMark x1="43555" y1="24512" x2="41185" y2="34993"/>
                          <a14:foregroundMark x1="31874" y1="44758" x2="28622" y2="52250"/>
                          <a14:foregroundMark x1="37087" y1="65348" x2="37393" y2="67793"/>
                          <a14:foregroundMark x1="46828" y1="84821" x2="51367" y2="85156"/>
                          <a14:foregroundMark x1="51367" y1="85156" x2="57726" y2="78722"/>
                          <a14:foregroundMark x1="64377" y1="52616" x2="70313" y2="50488"/>
                          <a14:foregroundMark x1="57876" y1="34942" x2="49219" y2="24121"/>
                          <a14:foregroundMark x1="70313" y1="50488" x2="65183" y2="44076"/>
                          <a14:foregroundMark x1="49219" y1="24121" x2="41992" y2="24805"/>
                          <a14:foregroundMark x1="40039" y1="78418" x2="47363" y2="78809"/>
                          <a14:foregroundMark x1="40332" y1="81836" x2="46289" y2="82813"/>
                          <a14:foregroundMark x1="40039" y1="82422" x2="42676" y2="84082"/>
                          <a14:backgroundMark x1="55957" y1="15430" x2="56641" y2="27246"/>
                          <a14:backgroundMark x1="56641" y1="27246" x2="66895" y2="33008"/>
                          <a14:backgroundMark x1="66895" y1="33008" x2="79980" y2="35742"/>
                          <a14:backgroundMark x1="44043" y1="21094" x2="34570" y2="27734"/>
                          <a14:backgroundMark x1="34570" y1="27734" x2="22168" y2="48633"/>
                          <a14:backgroundMark x1="22168" y1="48633" x2="19336" y2="58789"/>
                          <a14:backgroundMark x1="60645" y1="36133" x2="70508" y2="42188"/>
                          <a14:backgroundMark x1="70508" y1="42188" x2="75391" y2="53125"/>
                          <a14:backgroundMark x1="75391" y1="53125" x2="77051" y2="83789"/>
                          <a14:backgroundMark x1="24316" y1="57129" x2="33301" y2="79883"/>
                          <a14:backgroundMark x1="33301" y1="79883" x2="44043" y2="92480"/>
                          <a14:backgroundMark x1="27637" y1="57813" x2="35645" y2="67480"/>
                          <a14:backgroundMark x1="35645" y1="67480" x2="36328" y2="83496"/>
                          <a14:backgroundMark x1="60352" y1="55078" x2="62500" y2="77734"/>
                          <a14:backgroundMark x1="62500" y1="77734" x2="65039" y2="83496"/>
                          <a14:backgroundMark x1="36035" y1="56152" x2="34961" y2="71777"/>
                          <a14:backgroundMark x1="36621" y1="56738" x2="24707" y2="56348"/>
                          <a14:backgroundMark x1="24707" y1="56348" x2="24316" y2="56152"/>
                          <a14:backgroundMark x1="31641" y1="39453" x2="37305" y2="29102"/>
                          <a14:backgroundMark x1="37305" y1="29102" x2="37988" y2="25391"/>
                          <a14:backgroundMark x1="34961" y1="32129" x2="30957" y2="41797"/>
                          <a14:backgroundMark x1="33008" y1="42480" x2="37305" y2="32422"/>
                          <a14:backgroundMark x1="57715" y1="35059" x2="62695" y2="40723"/>
                          <a14:backgroundMark x1="37695" y1="35449" x2="31348" y2="44434"/>
                          <a14:backgroundMark x1="31348" y1="44434" x2="31348" y2="44434"/>
                          <a14:backgroundMark x1="35645" y1="67090" x2="37793" y2="77832"/>
                          <a14:backgroundMark x1="43637" y1="83890" x2="45801" y2="86133"/>
                          <a14:backgroundMark x1="39727" y1="79837" x2="40893" y2="81046"/>
                          <a14:backgroundMark x1="37793" y1="77832" x2="39357" y2="79453"/>
                          <a14:backgroundMark x1="45801" y1="86133" x2="48047" y2="86133"/>
                          <a14:backgroundMark x1="58301" y1="67773" x2="59668" y2="81445"/>
                          <a14:backgroundMark x1="39912" y1="84258" x2="40039" y2="84766"/>
                          <a14:backgroundMark x1="38965" y1="80469" x2="39574" y2="82904"/>
                          <a14:backgroundMark x1="36621" y1="41406" x2="39355" y2="35059"/>
                          <a14:backgroundMark x1="38281" y1="39746" x2="38672" y2="34766"/>
                          <a14:backgroundMark x1="39355" y1="40430" x2="39355" y2="33398"/>
                          <a14:backgroundMark x1="39648" y1="35742" x2="41992" y2="38477"/>
                          <a14:backgroundMark x1="57715" y1="52148" x2="59375" y2="57129"/>
                          <a14:backgroundMark x1="57715" y1="51074" x2="64355" y2="54395"/>
                          <a14:backgroundMark x1="26270" y1="53125" x2="29297" y2="54102"/>
                          <a14:backgroundMark x1="30957" y1="58105" x2="29980" y2="57129"/>
                          <a14:backgroundMark x1="33984" y1="60156" x2="30664" y2="59473"/>
                          <a14:backgroundMark x1="33691" y1="57422" x2="32031" y2="61426"/>
                          <a14:backgroundMark x1="36621" y1="66113" x2="35645" y2="65820"/>
                          <a14:backgroundMark x1="36328" y1="66113" x2="37012" y2="65430"/>
                          <a14:backgroundMark x1="36328" y1="63770" x2="36621" y2="65430"/>
                          <a14:backgroundMark x1="58301" y1="67480" x2="59375" y2="69141"/>
                          <a14:backgroundMark x1="58984" y1="54395" x2="58984" y2="54395"/>
                          <a14:backgroundMark x1="58984" y1="54395" x2="61328" y2="54785"/>
                          <a14:backgroundMark x1="38965" y1="36133" x2="37695" y2="38086"/>
                          <a14:backgroundMark x1="37305" y1="39063" x2="37012" y2="39453"/>
                          <a14:backgroundMark x1="36621" y1="39063" x2="35645" y2="40430"/>
                          <a14:backgroundMark x1="37305" y1="38770" x2="37305" y2="38770"/>
                          <a14:backgroundMark x1="37305" y1="39453" x2="37305" y2="39453"/>
                          <a14:backgroundMark x1="36621" y1="39453" x2="36621" y2="39453"/>
                          <a14:backgroundMark x1="37988" y1="39453" x2="37988" y2="39453"/>
                          <a14:backgroundMark x1="36621" y1="39063" x2="38281" y2="38477"/>
                          <a14:backgroundMark x1="61035" y1="41406" x2="67383" y2="43066"/>
                          <a14:backgroundMark x1="37695" y1="69824" x2="37012" y2="69141"/>
                          <a14:backgroundMark x1="36621" y1="66406" x2="34668" y2="67090"/>
                          <a14:backgroundMark x1="38281" y1="67480" x2="34668" y2="67773"/>
                          <a14:backgroundMark x1="37305" y1="67480" x2="34961" y2="66406"/>
                          <a14:backgroundMark x1="37305" y1="67090" x2="36035" y2="661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8" t="19753" r="27651" b="13868"/>
            <a:stretch/>
          </p:blipFill>
          <p:spPr>
            <a:xfrm>
              <a:off x="2332017" y="1249264"/>
              <a:ext cx="2685591" cy="3872755"/>
            </a:xfrm>
            <a:custGeom>
              <a:avLst/>
              <a:gdLst/>
              <a:ahLst/>
              <a:cxnLst/>
              <a:rect l="l" t="t" r="r" b="b"/>
              <a:pathLst>
                <a:path w="4777381" h="5643794">
                  <a:moveTo>
                    <a:pt x="143704" y="0"/>
                  </a:moveTo>
                  <a:lnTo>
                    <a:pt x="4633677" y="0"/>
                  </a:lnTo>
                  <a:cubicBezTo>
                    <a:pt x="4713043" y="0"/>
                    <a:pt x="4777381" y="64338"/>
                    <a:pt x="4777381" y="143704"/>
                  </a:cubicBezTo>
                  <a:lnTo>
                    <a:pt x="4777381" y="5500090"/>
                  </a:lnTo>
                  <a:cubicBezTo>
                    <a:pt x="4777381" y="5579456"/>
                    <a:pt x="4713043" y="5643794"/>
                    <a:pt x="4633677" y="5643794"/>
                  </a:cubicBezTo>
                  <a:lnTo>
                    <a:pt x="143704" y="5643794"/>
                  </a:lnTo>
                  <a:cubicBezTo>
                    <a:pt x="64338" y="5643794"/>
                    <a:pt x="0" y="5579456"/>
                    <a:pt x="0" y="5500090"/>
                  </a:cubicBezTo>
                  <a:lnTo>
                    <a:pt x="0" y="143704"/>
                  </a:lnTo>
                  <a:cubicBezTo>
                    <a:pt x="0" y="64338"/>
                    <a:pt x="64338" y="0"/>
                    <a:pt x="143704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4" descr="Ein Bild, das Cartoon enthält.&#10;&#10;Automatisch generierte Beschreibung">
            <a:extLst>
              <a:ext uri="{FF2B5EF4-FFF2-40B4-BE49-F238E27FC236}">
                <a16:creationId xmlns:a16="http://schemas.microsoft.com/office/drawing/2014/main" id="{D1C43C15-667E-2C06-8240-6D54C764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688" y1="25781" x2="43555" y2="24512"/>
                        <a14:foregroundMark x1="43555" y1="24512" x2="41185" y2="34993"/>
                        <a14:foregroundMark x1="31874" y1="44758" x2="28622" y2="52250"/>
                        <a14:foregroundMark x1="37087" y1="65348" x2="37393" y2="67793"/>
                        <a14:foregroundMark x1="46828" y1="84821" x2="51367" y2="85156"/>
                        <a14:foregroundMark x1="51367" y1="85156" x2="57726" y2="78722"/>
                        <a14:foregroundMark x1="64377" y1="52616" x2="70313" y2="50488"/>
                        <a14:foregroundMark x1="57876" y1="34942" x2="49219" y2="24121"/>
                        <a14:foregroundMark x1="70313" y1="50488" x2="65183" y2="44076"/>
                        <a14:foregroundMark x1="49219" y1="24121" x2="41992" y2="24805"/>
                        <a14:foregroundMark x1="40039" y1="78418" x2="47363" y2="78809"/>
                        <a14:foregroundMark x1="40332" y1="81836" x2="46289" y2="82813"/>
                        <a14:foregroundMark x1="40039" y1="82422" x2="42676" y2="84082"/>
                        <a14:backgroundMark x1="55957" y1="15430" x2="56641" y2="27246"/>
                        <a14:backgroundMark x1="56641" y1="27246" x2="66895" y2="33008"/>
                        <a14:backgroundMark x1="66895" y1="33008" x2="79980" y2="35742"/>
                        <a14:backgroundMark x1="44043" y1="21094" x2="34570" y2="27734"/>
                        <a14:backgroundMark x1="34570" y1="27734" x2="22168" y2="48633"/>
                        <a14:backgroundMark x1="22168" y1="48633" x2="19336" y2="58789"/>
                        <a14:backgroundMark x1="60645" y1="36133" x2="70508" y2="42188"/>
                        <a14:backgroundMark x1="70508" y1="42188" x2="75391" y2="53125"/>
                        <a14:backgroundMark x1="75391" y1="53125" x2="77051" y2="83789"/>
                        <a14:backgroundMark x1="24316" y1="57129" x2="33301" y2="79883"/>
                        <a14:backgroundMark x1="33301" y1="79883" x2="44043" y2="92480"/>
                        <a14:backgroundMark x1="27637" y1="57813" x2="35645" y2="67480"/>
                        <a14:backgroundMark x1="35645" y1="67480" x2="36328" y2="83496"/>
                        <a14:backgroundMark x1="60352" y1="55078" x2="62500" y2="77734"/>
                        <a14:backgroundMark x1="62500" y1="77734" x2="65039" y2="83496"/>
                        <a14:backgroundMark x1="36035" y1="56152" x2="34961" y2="71777"/>
                        <a14:backgroundMark x1="36621" y1="56738" x2="24707" y2="56348"/>
                        <a14:backgroundMark x1="24707" y1="56348" x2="24316" y2="56152"/>
                        <a14:backgroundMark x1="31641" y1="39453" x2="37305" y2="29102"/>
                        <a14:backgroundMark x1="37305" y1="29102" x2="37988" y2="25391"/>
                        <a14:backgroundMark x1="34961" y1="32129" x2="30957" y2="41797"/>
                        <a14:backgroundMark x1="33008" y1="42480" x2="37305" y2="32422"/>
                        <a14:backgroundMark x1="57715" y1="35059" x2="62695" y2="40723"/>
                        <a14:backgroundMark x1="37695" y1="35449" x2="31348" y2="44434"/>
                        <a14:backgroundMark x1="31348" y1="44434" x2="31348" y2="44434"/>
                        <a14:backgroundMark x1="35645" y1="67090" x2="37793" y2="77832"/>
                        <a14:backgroundMark x1="43637" y1="83890" x2="45801" y2="86133"/>
                        <a14:backgroundMark x1="39727" y1="79837" x2="40893" y2="81046"/>
                        <a14:backgroundMark x1="37793" y1="77832" x2="39357" y2="79453"/>
                        <a14:backgroundMark x1="45801" y1="86133" x2="48047" y2="86133"/>
                        <a14:backgroundMark x1="58301" y1="67773" x2="59668" y2="81445"/>
                        <a14:backgroundMark x1="39912" y1="84258" x2="40039" y2="84766"/>
                        <a14:backgroundMark x1="38965" y1="80469" x2="39574" y2="82904"/>
                        <a14:backgroundMark x1="36621" y1="41406" x2="39355" y2="35059"/>
                        <a14:backgroundMark x1="38281" y1="39746" x2="38672" y2="34766"/>
                        <a14:backgroundMark x1="39355" y1="40430" x2="39355" y2="33398"/>
                        <a14:backgroundMark x1="39648" y1="35742" x2="41992" y2="38477"/>
                        <a14:backgroundMark x1="57715" y1="52148" x2="59375" y2="57129"/>
                        <a14:backgroundMark x1="57715" y1="51074" x2="64355" y2="54395"/>
                        <a14:backgroundMark x1="26270" y1="53125" x2="29297" y2="54102"/>
                        <a14:backgroundMark x1="30957" y1="58105" x2="29980" y2="57129"/>
                        <a14:backgroundMark x1="33984" y1="60156" x2="30664" y2="59473"/>
                        <a14:backgroundMark x1="33691" y1="57422" x2="32031" y2="61426"/>
                        <a14:backgroundMark x1="36621" y1="66113" x2="35645" y2="65820"/>
                        <a14:backgroundMark x1="36328" y1="66113" x2="37012" y2="65430"/>
                        <a14:backgroundMark x1="36328" y1="63770" x2="36621" y2="65430"/>
                        <a14:backgroundMark x1="58301" y1="67480" x2="59375" y2="69141"/>
                        <a14:backgroundMark x1="58984" y1="54395" x2="58984" y2="54395"/>
                        <a14:backgroundMark x1="58984" y1="54395" x2="61328" y2="54785"/>
                        <a14:backgroundMark x1="38965" y1="36133" x2="37695" y2="38086"/>
                        <a14:backgroundMark x1="37305" y1="39063" x2="37012" y2="39453"/>
                        <a14:backgroundMark x1="36621" y1="39063" x2="35645" y2="40430"/>
                        <a14:backgroundMark x1="37305" y1="38770" x2="37305" y2="38770"/>
                        <a14:backgroundMark x1="37305" y1="39453" x2="37305" y2="39453"/>
                        <a14:backgroundMark x1="36621" y1="39453" x2="36621" y2="39453"/>
                        <a14:backgroundMark x1="37988" y1="39453" x2="37988" y2="39453"/>
                        <a14:backgroundMark x1="36621" y1="39063" x2="38281" y2="38477"/>
                        <a14:backgroundMark x1="61035" y1="41406" x2="67383" y2="43066"/>
                        <a14:backgroundMark x1="37695" y1="69824" x2="37012" y2="69141"/>
                        <a14:backgroundMark x1="36621" y1="66406" x2="34668" y2="67090"/>
                        <a14:backgroundMark x1="38281" y1="67480" x2="34668" y2="67773"/>
                        <a14:backgroundMark x1="37305" y1="67480" x2="34961" y2="66406"/>
                        <a14:backgroundMark x1="37305" y1="67090" x2="36035" y2="66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19753" r="27651" b="13868"/>
          <a:stretch/>
        </p:blipFill>
        <p:spPr>
          <a:xfrm>
            <a:off x="6972877" y="520749"/>
            <a:ext cx="3913732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EBB886-D5A2-B2D6-62BD-8BB8ABD7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4" y="1069801"/>
            <a:ext cx="52578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Arbeitsauftrag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184B50D-20F4-F9D4-04E6-97E87DDA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Überlege dir: Was schützt dein Schutzschild?</a:t>
            </a:r>
          </a:p>
          <a:p>
            <a:pPr marL="0" indent="0">
              <a:buNone/>
            </a:pPr>
            <a:r>
              <a:rPr lang="de-DE" dirty="0"/>
              <a:t>Nimm dir jeweils einen Zettel und notiere, welche verschiedenen Rechte dein Schutzschild beschützt!</a:t>
            </a:r>
          </a:p>
          <a:p>
            <a:pPr marL="0" indent="0">
              <a:buNone/>
            </a:pPr>
            <a:r>
              <a:rPr lang="de-DE" dirty="0"/>
              <a:t>Klebe den Zettel dann an deinen Körper!</a:t>
            </a:r>
          </a:p>
        </p:txBody>
      </p:sp>
    </p:spTree>
    <p:extLst>
      <p:ext uri="{BB962C8B-B14F-4D97-AF65-F5344CB8AC3E}">
        <p14:creationId xmlns:p14="http://schemas.microsoft.com/office/powerpoint/2010/main" val="379911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5E8E0-D773-02E3-52DD-4E23BF2A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0"/>
            <a:ext cx="4368602" cy="1617777"/>
          </a:xfrm>
        </p:spPr>
        <p:txBody>
          <a:bodyPr anchor="b">
            <a:normAutofit/>
          </a:bodyPr>
          <a:lstStyle/>
          <a:p>
            <a:r>
              <a:rPr lang="de-DE" sz="4000" dirty="0"/>
              <a:t>Arbeitsauftrag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B66C718-86B1-2254-95F9-0A87B896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17778"/>
            <a:ext cx="10541064" cy="45757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dirty="0"/>
              <a:t>Sieh dir an, was deine Mitschüler auf ihre Zettel geschrieben haben! 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Du kannst dir gerne weitere Punkte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notieren, wenn du etwas siehst, was du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bisher nicht aufgeschrieben hast!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770AAD-73C7-F99C-CFB4-774A5D097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5469" r="91211">
                        <a14:foregroundMark x1="25000" y1="16211" x2="23098" y2="16836"/>
                        <a14:foregroundMark x1="5475" y1="51979" x2="9570" y2="69922"/>
                        <a14:foregroundMark x1="9570" y1="69922" x2="29199" y2="83984"/>
                        <a14:foregroundMark x1="29199" y1="83984" x2="52832" y2="88086"/>
                        <a14:foregroundMark x1="52832" y1="88086" x2="69043" y2="85254"/>
                        <a14:foregroundMark x1="69043" y1="85254" x2="82227" y2="78027"/>
                        <a14:foregroundMark x1="82227" y1="78027" x2="92285" y2="65430"/>
                        <a14:foregroundMark x1="92285" y1="65430" x2="91504" y2="41406"/>
                        <a14:foregroundMark x1="91504" y1="41406" x2="87541" y2="36920"/>
                        <a14:foregroundMark x1="86107" y1="35048" x2="84228" y2="30804"/>
                        <a14:foregroundMark x1="79507" y1="26531" x2="70215" y2="21191"/>
                        <a14:foregroundMark x1="70215" y1="21191" x2="42593" y2="17905"/>
                        <a14:foregroundMark x1="39844" y1="17578" x2="18359" y2="25879"/>
                        <a14:foregroundMark x1="18359" y1="25879" x2="11388" y2="33731"/>
                        <a14:foregroundMark x1="31738" y1="22266" x2="16602" y2="26660"/>
                        <a14:foregroundMark x1="16602" y1="26660" x2="14355" y2="33887"/>
                        <a14:foregroundMark x1="14355" y1="33887" x2="9082" y2="39453"/>
                        <a14:foregroundMark x1="9082" y1="39453" x2="6314" y2="45704"/>
                        <a14:foregroundMark x1="6202" y1="50085" x2="6641" y2="61426"/>
                        <a14:foregroundMark x1="6641" y1="61426" x2="9180" y2="68750"/>
                        <a14:foregroundMark x1="9180" y1="68750" x2="20508" y2="79395"/>
                        <a14:foregroundMark x1="20508" y1="79395" x2="59375" y2="87207"/>
                        <a14:foregroundMark x1="59375" y1="87207" x2="75781" y2="83691"/>
                        <a14:foregroundMark x1="75781" y1="83691" x2="88477" y2="69629"/>
                        <a14:foregroundMark x1="88477" y1="69629" x2="92188" y2="62891"/>
                        <a14:foregroundMark x1="92188" y1="62891" x2="91211" y2="39648"/>
                        <a14:foregroundMark x1="86875" y1="34393" x2="82989" y2="29683"/>
                        <a14:foregroundMark x1="80547" y1="27472" x2="61624" y2="18772"/>
                        <a14:foregroundMark x1="38676" y1="17905" x2="37305" y2="17871"/>
                        <a14:foregroundMark x1="55974" y1="18334" x2="39043" y2="17914"/>
                        <a14:foregroundMark x1="37305" y1="17871" x2="30371" y2="21094"/>
                        <a14:foregroundMark x1="30371" y1="21094" x2="28320" y2="23145"/>
                        <a14:backgroundMark x1="20313" y1="19629" x2="20313" y2="19629"/>
                        <a14:backgroundMark x1="15430" y1="19824" x2="23145" y2="20996"/>
                        <a14:backgroundMark x1="23145" y1="20996" x2="25195" y2="16504"/>
                        <a14:backgroundMark x1="6738" y1="29004" x2="13184" y2="25391"/>
                        <a14:backgroundMark x1="13184" y1="25391" x2="13184" y2="22070"/>
                        <a14:backgroundMark x1="3320" y1="40332" x2="8008" y2="33984"/>
                        <a14:backgroundMark x1="8008" y1="33984" x2="8301" y2="28516"/>
                        <a14:backgroundMark x1="39941" y1="16504" x2="48047" y2="16504"/>
                        <a14:backgroundMark x1="48047" y1="16504" x2="49316" y2="16211"/>
                        <a14:backgroundMark x1="53613" y1="16699" x2="64941" y2="17578"/>
                        <a14:backgroundMark x1="77246" y1="22266" x2="88574" y2="32520"/>
                        <a14:backgroundMark x1="88574" y1="32520" x2="91309" y2="35840"/>
                        <a14:backgroundMark x1="87012" y1="34277" x2="92383" y2="38965"/>
                        <a14:backgroundMark x1="13574" y1="27637" x2="3613" y2="42090"/>
                        <a14:backgroundMark x1="22949" y1="16699" x2="10742" y2="25977"/>
                        <a14:backgroundMark x1="10742" y1="25977" x2="4688" y2="37207"/>
                        <a14:backgroundMark x1="6934" y1="39258" x2="2930" y2="45410"/>
                        <a14:backgroundMark x1="2930" y1="45410" x2="2930" y2="45508"/>
                        <a14:backgroundMark x1="4688" y1="44336" x2="4492" y2="51953"/>
                        <a14:backgroundMark x1="4492" y1="51953" x2="4688" y2="5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7302756" y="2408656"/>
            <a:ext cx="4249164" cy="423632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517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C5DBA-04BE-F2CC-A092-F5AB129AC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660" y="2693391"/>
            <a:ext cx="5397611" cy="920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An wen kannst du dich wenden, wenn deine Rechte verletzt werden?</a:t>
            </a:r>
          </a:p>
          <a:p>
            <a:pPr marL="0" indent="0">
              <a:buNone/>
            </a:pPr>
            <a:endParaRPr lang="de-DE" sz="3200" dirty="0"/>
          </a:p>
        </p:txBody>
      </p:sp>
      <p:sp>
        <p:nvSpPr>
          <p:cNvPr id="6" name="Flussdiagramm: Gespeicherte Daten 5">
            <a:extLst>
              <a:ext uri="{FF2B5EF4-FFF2-40B4-BE49-F238E27FC236}">
                <a16:creationId xmlns:a16="http://schemas.microsoft.com/office/drawing/2014/main" id="{3451FF08-6B96-4A3E-A8B5-3C8A38BDB342}"/>
              </a:ext>
            </a:extLst>
          </p:cNvPr>
          <p:cNvSpPr/>
          <p:nvPr/>
        </p:nvSpPr>
        <p:spPr>
          <a:xfrm rot="16200000">
            <a:off x="2039019" y="873695"/>
            <a:ext cx="3271590" cy="3376150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7A999D92-E7D0-484E-B845-1521DD143FA6}"/>
              </a:ext>
            </a:extLst>
          </p:cNvPr>
          <p:cNvSpPr/>
          <p:nvPr/>
        </p:nvSpPr>
        <p:spPr>
          <a:xfrm rot="5400000">
            <a:off x="1614718" y="2088366"/>
            <a:ext cx="4120190" cy="3376147"/>
          </a:xfrm>
          <a:prstGeom prst="homePlate">
            <a:avLst>
              <a:gd name="adj" fmla="val 192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5866AB-CA9B-4EF5-AE3A-C0A4A0569484}"/>
              </a:ext>
            </a:extLst>
          </p:cNvPr>
          <p:cNvSpPr txBox="1"/>
          <p:nvPr/>
        </p:nvSpPr>
        <p:spPr>
          <a:xfrm>
            <a:off x="2855064" y="1862340"/>
            <a:ext cx="23612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9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1E7E112-C6D2-4F2B-8B67-593F096D43CF}"/>
              </a:ext>
            </a:extLst>
          </p:cNvPr>
          <p:cNvSpPr/>
          <p:nvPr/>
        </p:nvSpPr>
        <p:spPr>
          <a:xfrm>
            <a:off x="902824" y="509286"/>
            <a:ext cx="10301469" cy="5741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B65B993-DF9B-45AC-A9F9-37BE9A64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223" y="277375"/>
            <a:ext cx="7532052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Auch DU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kannst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Beitrag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leisten</a:t>
            </a:r>
            <a:r>
              <a:rPr lang="en-US" sz="3200" dirty="0">
                <a:latin typeface="+mj-lt"/>
                <a:cs typeface="+mj-cs"/>
              </a:rPr>
              <a:t>!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CB28BD6-8B9A-4F55-9E83-D930675F9A53}"/>
              </a:ext>
            </a:extLst>
          </p:cNvPr>
          <p:cNvGrpSpPr/>
          <p:nvPr/>
        </p:nvGrpSpPr>
        <p:grpSpPr>
          <a:xfrm>
            <a:off x="4584487" y="1377388"/>
            <a:ext cx="3023023" cy="4725364"/>
            <a:chOff x="1986739" y="374215"/>
            <a:chExt cx="3376150" cy="5462319"/>
          </a:xfrm>
        </p:grpSpPr>
        <p:sp>
          <p:nvSpPr>
            <p:cNvPr id="6" name="Flussdiagramm: Gespeicherte Daten 5">
              <a:extLst>
                <a:ext uri="{FF2B5EF4-FFF2-40B4-BE49-F238E27FC236}">
                  <a16:creationId xmlns:a16="http://schemas.microsoft.com/office/drawing/2014/main" id="{7DDB9E8A-E480-4CCE-BBFC-CE9BB608FD25}"/>
                </a:ext>
              </a:extLst>
            </p:cNvPr>
            <p:cNvSpPr/>
            <p:nvPr/>
          </p:nvSpPr>
          <p:spPr>
            <a:xfrm rot="16200000">
              <a:off x="1763139" y="597815"/>
              <a:ext cx="3823350" cy="3376150"/>
            </a:xfrm>
            <a:prstGeom prst="flowChartOnlineStora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Pfeil: Fünfeck 6">
              <a:extLst>
                <a:ext uri="{FF2B5EF4-FFF2-40B4-BE49-F238E27FC236}">
                  <a16:creationId xmlns:a16="http://schemas.microsoft.com/office/drawing/2014/main" id="{729E9D7E-B554-4672-91F8-D5ADE55CE116}"/>
                </a:ext>
              </a:extLst>
            </p:cNvPr>
            <p:cNvSpPr/>
            <p:nvPr/>
          </p:nvSpPr>
          <p:spPr>
            <a:xfrm rot="5400000">
              <a:off x="1267279" y="1740926"/>
              <a:ext cx="4815068" cy="3376147"/>
            </a:xfrm>
            <a:prstGeom prst="homePlate">
              <a:avLst>
                <a:gd name="adj" fmla="val 1923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Inhaltsplatzhalter 4" descr="Ein Bild, das Cartoon enthält.&#10;&#10;Automatisch generierte Beschreibung">
              <a:extLst>
                <a:ext uri="{FF2B5EF4-FFF2-40B4-BE49-F238E27FC236}">
                  <a16:creationId xmlns:a16="http://schemas.microsoft.com/office/drawing/2014/main" id="{7CFA3DE9-4F92-4DF4-A895-E5813D7EB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4688" y1="25781" x2="43555" y2="24512"/>
                          <a14:foregroundMark x1="43555" y1="24512" x2="41185" y2="34993"/>
                          <a14:foregroundMark x1="31874" y1="44758" x2="28622" y2="52250"/>
                          <a14:foregroundMark x1="37087" y1="65348" x2="37393" y2="67793"/>
                          <a14:foregroundMark x1="46828" y1="84821" x2="51367" y2="85156"/>
                          <a14:foregroundMark x1="51367" y1="85156" x2="57726" y2="78722"/>
                          <a14:foregroundMark x1="64377" y1="52616" x2="70313" y2="50488"/>
                          <a14:foregroundMark x1="57876" y1="34942" x2="49219" y2="24121"/>
                          <a14:foregroundMark x1="70313" y1="50488" x2="65183" y2="44076"/>
                          <a14:foregroundMark x1="49219" y1="24121" x2="41992" y2="24805"/>
                          <a14:foregroundMark x1="40039" y1="78418" x2="47363" y2="78809"/>
                          <a14:foregroundMark x1="40332" y1="81836" x2="46289" y2="82813"/>
                          <a14:foregroundMark x1="40039" y1="82422" x2="42676" y2="84082"/>
                          <a14:backgroundMark x1="55957" y1="15430" x2="56641" y2="27246"/>
                          <a14:backgroundMark x1="56641" y1="27246" x2="66895" y2="33008"/>
                          <a14:backgroundMark x1="66895" y1="33008" x2="79980" y2="35742"/>
                          <a14:backgroundMark x1="44043" y1="21094" x2="34570" y2="27734"/>
                          <a14:backgroundMark x1="34570" y1="27734" x2="22168" y2="48633"/>
                          <a14:backgroundMark x1="22168" y1="48633" x2="19336" y2="58789"/>
                          <a14:backgroundMark x1="60645" y1="36133" x2="70508" y2="42188"/>
                          <a14:backgroundMark x1="70508" y1="42188" x2="75391" y2="53125"/>
                          <a14:backgroundMark x1="75391" y1="53125" x2="77051" y2="83789"/>
                          <a14:backgroundMark x1="24316" y1="57129" x2="33301" y2="79883"/>
                          <a14:backgroundMark x1="33301" y1="79883" x2="44043" y2="92480"/>
                          <a14:backgroundMark x1="27637" y1="57813" x2="35645" y2="67480"/>
                          <a14:backgroundMark x1="35645" y1="67480" x2="36328" y2="83496"/>
                          <a14:backgroundMark x1="60352" y1="55078" x2="62500" y2="77734"/>
                          <a14:backgroundMark x1="62500" y1="77734" x2="65039" y2="83496"/>
                          <a14:backgroundMark x1="36035" y1="56152" x2="34961" y2="71777"/>
                          <a14:backgroundMark x1="36621" y1="56738" x2="24707" y2="56348"/>
                          <a14:backgroundMark x1="24707" y1="56348" x2="24316" y2="56152"/>
                          <a14:backgroundMark x1="31641" y1="39453" x2="37305" y2="29102"/>
                          <a14:backgroundMark x1="37305" y1="29102" x2="37988" y2="25391"/>
                          <a14:backgroundMark x1="34961" y1="32129" x2="30957" y2="41797"/>
                          <a14:backgroundMark x1="33008" y1="42480" x2="37305" y2="32422"/>
                          <a14:backgroundMark x1="57715" y1="35059" x2="62695" y2="40723"/>
                          <a14:backgroundMark x1="37695" y1="35449" x2="31348" y2="44434"/>
                          <a14:backgroundMark x1="31348" y1="44434" x2="31348" y2="44434"/>
                          <a14:backgroundMark x1="35645" y1="67090" x2="37793" y2="77832"/>
                          <a14:backgroundMark x1="43637" y1="83890" x2="45801" y2="86133"/>
                          <a14:backgroundMark x1="39727" y1="79837" x2="40893" y2="81046"/>
                          <a14:backgroundMark x1="37793" y1="77832" x2="39357" y2="79453"/>
                          <a14:backgroundMark x1="45801" y1="86133" x2="48047" y2="86133"/>
                          <a14:backgroundMark x1="58301" y1="67773" x2="59668" y2="81445"/>
                          <a14:backgroundMark x1="39912" y1="84258" x2="40039" y2="84766"/>
                          <a14:backgroundMark x1="38965" y1="80469" x2="39574" y2="82904"/>
                          <a14:backgroundMark x1="36621" y1="41406" x2="39355" y2="35059"/>
                          <a14:backgroundMark x1="38281" y1="39746" x2="38672" y2="34766"/>
                          <a14:backgroundMark x1="39355" y1="40430" x2="39355" y2="33398"/>
                          <a14:backgroundMark x1="39648" y1="35742" x2="41992" y2="38477"/>
                          <a14:backgroundMark x1="57715" y1="52148" x2="59375" y2="57129"/>
                          <a14:backgroundMark x1="57715" y1="51074" x2="64355" y2="54395"/>
                          <a14:backgroundMark x1="26270" y1="53125" x2="29297" y2="54102"/>
                          <a14:backgroundMark x1="30957" y1="58105" x2="29980" y2="57129"/>
                          <a14:backgroundMark x1="33984" y1="60156" x2="30664" y2="59473"/>
                          <a14:backgroundMark x1="33691" y1="57422" x2="32031" y2="61426"/>
                          <a14:backgroundMark x1="36621" y1="66113" x2="35645" y2="65820"/>
                          <a14:backgroundMark x1="36328" y1="66113" x2="37012" y2="65430"/>
                          <a14:backgroundMark x1="36328" y1="63770" x2="36621" y2="65430"/>
                          <a14:backgroundMark x1="58301" y1="67480" x2="59375" y2="69141"/>
                          <a14:backgroundMark x1="58984" y1="54395" x2="58984" y2="54395"/>
                          <a14:backgroundMark x1="58984" y1="54395" x2="61328" y2="54785"/>
                          <a14:backgroundMark x1="38965" y1="36133" x2="37695" y2="38086"/>
                          <a14:backgroundMark x1="37305" y1="39063" x2="37012" y2="39453"/>
                          <a14:backgroundMark x1="36621" y1="39063" x2="35645" y2="40430"/>
                          <a14:backgroundMark x1="37305" y1="38770" x2="37305" y2="38770"/>
                          <a14:backgroundMark x1="37305" y1="39453" x2="37305" y2="39453"/>
                          <a14:backgroundMark x1="36621" y1="39453" x2="36621" y2="39453"/>
                          <a14:backgroundMark x1="37988" y1="39453" x2="37988" y2="39453"/>
                          <a14:backgroundMark x1="36621" y1="39063" x2="38281" y2="38477"/>
                          <a14:backgroundMark x1="61035" y1="41406" x2="67383" y2="43066"/>
                          <a14:backgroundMark x1="37695" y1="69824" x2="37012" y2="69141"/>
                          <a14:backgroundMark x1="36621" y1="66406" x2="34668" y2="67090"/>
                          <a14:backgroundMark x1="38281" y1="67480" x2="34668" y2="67773"/>
                          <a14:backgroundMark x1="37305" y1="67480" x2="34961" y2="66406"/>
                          <a14:backgroundMark x1="37305" y1="67090" x2="36035" y2="661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8" t="19753" r="27651" b="13868"/>
            <a:stretch/>
          </p:blipFill>
          <p:spPr>
            <a:xfrm>
              <a:off x="2332017" y="1249264"/>
              <a:ext cx="2685591" cy="3872755"/>
            </a:xfrm>
            <a:custGeom>
              <a:avLst/>
              <a:gdLst/>
              <a:ahLst/>
              <a:cxnLst/>
              <a:rect l="l" t="t" r="r" b="b"/>
              <a:pathLst>
                <a:path w="4777381" h="5643794">
                  <a:moveTo>
                    <a:pt x="143704" y="0"/>
                  </a:moveTo>
                  <a:lnTo>
                    <a:pt x="4633677" y="0"/>
                  </a:lnTo>
                  <a:cubicBezTo>
                    <a:pt x="4713043" y="0"/>
                    <a:pt x="4777381" y="64338"/>
                    <a:pt x="4777381" y="143704"/>
                  </a:cubicBezTo>
                  <a:lnTo>
                    <a:pt x="4777381" y="5500090"/>
                  </a:lnTo>
                  <a:cubicBezTo>
                    <a:pt x="4777381" y="5579456"/>
                    <a:pt x="4713043" y="5643794"/>
                    <a:pt x="4633677" y="5643794"/>
                  </a:cubicBezTo>
                  <a:lnTo>
                    <a:pt x="143704" y="5643794"/>
                  </a:lnTo>
                  <a:cubicBezTo>
                    <a:pt x="64338" y="5643794"/>
                    <a:pt x="0" y="5579456"/>
                    <a:pt x="0" y="5500090"/>
                  </a:cubicBezTo>
                  <a:lnTo>
                    <a:pt x="0" y="143704"/>
                  </a:lnTo>
                  <a:cubicBezTo>
                    <a:pt x="0" y="64338"/>
                    <a:pt x="64338" y="0"/>
                    <a:pt x="143704" y="0"/>
                  </a:cubicBezTo>
                  <a:close/>
                </a:path>
              </a:pathLst>
            </a:custGeom>
          </p:spPr>
        </p:pic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80861C99-1985-4BB3-82C5-FDFE8142AB76}"/>
              </a:ext>
            </a:extLst>
          </p:cNvPr>
          <p:cNvSpPr/>
          <p:nvPr/>
        </p:nvSpPr>
        <p:spPr>
          <a:xfrm>
            <a:off x="902824" y="509286"/>
            <a:ext cx="10301469" cy="5741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92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B401F73-AD7A-4E97-AD93-3E3D8565D6CA}"/>
              </a:ext>
            </a:extLst>
          </p:cNvPr>
          <p:cNvSpPr/>
          <p:nvPr/>
        </p:nvSpPr>
        <p:spPr>
          <a:xfrm>
            <a:off x="8096145" y="1212224"/>
            <a:ext cx="3131297" cy="4185163"/>
          </a:xfrm>
          <a:prstGeom prst="rect">
            <a:avLst/>
          </a:prstGeom>
          <a:solidFill>
            <a:srgbClr val="FF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69DDF3-2E3F-4832-B35C-509596A70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4"/>
          <a:stretch/>
        </p:blipFill>
        <p:spPr>
          <a:xfrm>
            <a:off x="3341854" y="1212224"/>
            <a:ext cx="4760426" cy="4185163"/>
          </a:xfrm>
          <a:prstGeom prst="rect">
            <a:avLst/>
          </a:prstGeom>
        </p:spPr>
      </p:pic>
      <p:pic>
        <p:nvPicPr>
          <p:cNvPr id="11" name="Grafik 10" descr="Ein Bild, das Muster, Quadrat, Pixel, nähen enthält.&#10;&#10;Automatisch generierte Beschreibung">
            <a:extLst>
              <a:ext uri="{FF2B5EF4-FFF2-40B4-BE49-F238E27FC236}">
                <a16:creationId xmlns:a16="http://schemas.microsoft.com/office/drawing/2014/main" id="{275CC5D2-CC9F-2017-DAC1-DD690E878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/>
          <a:stretch/>
        </p:blipFill>
        <p:spPr>
          <a:xfrm>
            <a:off x="8812378" y="3679976"/>
            <a:ext cx="1396493" cy="135646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07155A9-6346-064A-AA71-1C5EACC4053D}"/>
              </a:ext>
            </a:extLst>
          </p:cNvPr>
          <p:cNvSpPr txBox="1"/>
          <p:nvPr/>
        </p:nvSpPr>
        <p:spPr>
          <a:xfrm>
            <a:off x="826009" y="5514970"/>
            <a:ext cx="104014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>
                <a:hlinkClick r:id="rId5"/>
              </a:rPr>
              <a:t>https://kinder.wdr.de/tv/die-sendung-mit-der-maus/av/video-sachgeschichte-grundgesetz-102.html</a:t>
            </a:r>
            <a:endParaRPr lang="de-DE" sz="1050" dirty="0"/>
          </a:p>
        </p:txBody>
      </p:sp>
      <p:pic>
        <p:nvPicPr>
          <p:cNvPr id="4" name="Grafik 3" descr="Ein Bild, das Kreis, lila, Farbigkeit, Grafiken enthält.&#10;&#10;Beschreibung automatisch generiert.">
            <a:hlinkClick r:id="rId5"/>
            <a:extLst>
              <a:ext uri="{FF2B5EF4-FFF2-40B4-BE49-F238E27FC236}">
                <a16:creationId xmlns:a16="http://schemas.microsoft.com/office/drawing/2014/main" id="{C0B5F321-80E1-9140-5277-7A8C740C6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130" y="3216825"/>
            <a:ext cx="1356163" cy="124005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E1471B9-E195-4D3B-8535-FBE7B987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223" y="32387"/>
            <a:ext cx="7236777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Auch DU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kannst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Beitrag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leisten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FAAADC-736D-44D2-91E7-37E8A26DE4E7}"/>
              </a:ext>
            </a:extLst>
          </p:cNvPr>
          <p:cNvSpPr/>
          <p:nvPr/>
        </p:nvSpPr>
        <p:spPr>
          <a:xfrm>
            <a:off x="872926" y="1212224"/>
            <a:ext cx="2514648" cy="4185163"/>
          </a:xfrm>
          <a:prstGeom prst="rect">
            <a:avLst/>
          </a:prstGeom>
          <a:solidFill>
            <a:srgbClr val="FF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81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und 8 ©istockphoto.com/iStock-953100514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3, 4 und 7 Erstellt mit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am 05.11.24.</a:t>
            </a:r>
          </a:p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Folie 5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Erstellt mit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am 05.11.24.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838200" y="4412756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892594" y="4887356"/>
            <a:ext cx="1011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https://kinder.wdr.de/tv/die-sendung-mit-der-maus/av/video-sachgeschichte-grundgesetz-102.html</a:t>
            </a:r>
            <a:r>
              <a:rPr lang="en-US" sz="1400" dirty="0"/>
              <a:t>, (DL 05.11.2024).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erfassungsviertelstund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42382"/>
      </a:accent1>
      <a:accent2>
        <a:srgbClr val="CE1867"/>
      </a:accent2>
      <a:accent3>
        <a:srgbClr val="A5A5A5"/>
      </a:accent3>
      <a:accent4>
        <a:srgbClr val="932092"/>
      </a:accent4>
      <a:accent5>
        <a:srgbClr val="FE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Breitbild</PresentationFormat>
  <Paragraphs>42</Paragraphs>
  <Slides>10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Arbeitsauftrag</vt:lpstr>
      <vt:lpstr>Arbeitsauftrag</vt:lpstr>
      <vt:lpstr>PowerPoint-Präsentation</vt:lpstr>
      <vt:lpstr>Auch DU kannst einen Beitrag leisten!</vt:lpstr>
      <vt:lpstr>Auch DU kannst einen Beitrag leisten!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29</cp:revision>
  <dcterms:created xsi:type="dcterms:W3CDTF">2024-06-12T15:52:19Z</dcterms:created>
  <dcterms:modified xsi:type="dcterms:W3CDTF">2024-12-09T13:17:23Z</dcterms:modified>
</cp:coreProperties>
</file>