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9"/>
  </p:notesMasterIdLst>
  <p:sldIdLst>
    <p:sldId id="256" r:id="rId2"/>
    <p:sldId id="287" r:id="rId3"/>
    <p:sldId id="284" r:id="rId4"/>
    <p:sldId id="285" r:id="rId5"/>
    <p:sldId id="286" r:id="rId6"/>
    <p:sldId id="273" r:id="rId7"/>
    <p:sldId id="274"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a:srgbClr val="001212"/>
    <a:srgbClr val="652383"/>
    <a:srgbClr val="FF40FF"/>
    <a:srgbClr val="E61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0" autoAdjust="0"/>
    <p:restoredTop sz="94660"/>
  </p:normalViewPr>
  <p:slideViewPr>
    <p:cSldViewPr snapToGrid="0">
      <p:cViewPr varScale="1">
        <p:scale>
          <a:sx n="96" d="100"/>
          <a:sy n="96" d="100"/>
        </p:scale>
        <p:origin x="9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23C8C-1873-4F36-AAB4-D4FF1ED4A8C3}" type="datetimeFigureOut">
              <a:rPr lang="de-DE" smtClean="0"/>
              <a:t>21.01.2025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7A702-E9BB-4CBA-B894-91F2FCC832AB}" type="slidenum">
              <a:rPr lang="de-DE" smtClean="0"/>
              <a:t>‹Nr.›</a:t>
            </a:fld>
            <a:endParaRPr lang="de-DE"/>
          </a:p>
        </p:txBody>
      </p:sp>
    </p:spTree>
    <p:extLst>
      <p:ext uri="{BB962C8B-B14F-4D97-AF65-F5344CB8AC3E}">
        <p14:creationId xmlns:p14="http://schemas.microsoft.com/office/powerpoint/2010/main" val="35000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36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21.01.2025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77830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14670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6208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74482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95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pic>
        <p:nvPicPr>
          <p:cNvPr id="2" name="Grafik 1" descr="Ein Pinselstrich">
            <a:extLst>
              <a:ext uri="{FF2B5EF4-FFF2-40B4-BE49-F238E27FC236}">
                <a16:creationId xmlns:a16="http://schemas.microsoft.com/office/drawing/2014/main" id="{BB0A37AB-F902-8B1A-B257-C68C047304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4" name="Slide Number Placeholder 5">
            <a:extLst>
              <a:ext uri="{FF2B5EF4-FFF2-40B4-BE49-F238E27FC236}">
                <a16:creationId xmlns:a16="http://schemas.microsoft.com/office/drawing/2014/main" id="{DB79FCDE-4F8B-81C7-9A9B-CED257C3BC7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5" name="Grafik 4" descr="Ein Pinselstrich">
            <a:extLst>
              <a:ext uri="{FF2B5EF4-FFF2-40B4-BE49-F238E27FC236}">
                <a16:creationId xmlns:a16="http://schemas.microsoft.com/office/drawing/2014/main" id="{A3132544-3837-1647-D405-8F0D68685E5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6" name="Grafik 5" descr="Ein Pinselstrich">
            <a:extLst>
              <a:ext uri="{FF2B5EF4-FFF2-40B4-BE49-F238E27FC236}">
                <a16:creationId xmlns:a16="http://schemas.microsoft.com/office/drawing/2014/main" id="{238A0A1F-B4DD-D2E2-F4B9-1AC0EB0CFEF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11" name="Grafik 10">
            <a:extLst>
              <a:ext uri="{FF2B5EF4-FFF2-40B4-BE49-F238E27FC236}">
                <a16:creationId xmlns:a16="http://schemas.microsoft.com/office/drawing/2014/main" id="{5514136A-8654-7190-3A67-F38686B20B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11763619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F81917-41EB-4E38-B885-360659AB5665}"/>
              </a:ext>
            </a:extLst>
          </p:cNvPr>
          <p:cNvPicPr>
            <a:picLocks noChangeAspect="1"/>
          </p:cNvPicPr>
          <p:nvPr/>
        </p:nvPicPr>
        <p:blipFill rotWithShape="1">
          <a:blip r:embed="rId2">
            <a:extLst>
              <a:ext uri="{28A0092B-C50C-407E-A947-70E740481C1C}">
                <a14:useLocalDpi xmlns:a14="http://schemas.microsoft.com/office/drawing/2010/main" val="0"/>
              </a:ext>
            </a:extLst>
          </a:blip>
          <a:srcRect t="17971" b="15217"/>
          <a:stretch/>
        </p:blipFill>
        <p:spPr>
          <a:xfrm>
            <a:off x="897851" y="777327"/>
            <a:ext cx="10204157" cy="5285544"/>
          </a:xfrm>
          <a:prstGeom prst="rect">
            <a:avLst/>
          </a:prstGeom>
        </p:spPr>
      </p:pic>
      <p:sp>
        <p:nvSpPr>
          <p:cNvPr id="6" name="Textfeld 5">
            <a:extLst>
              <a:ext uri="{FF2B5EF4-FFF2-40B4-BE49-F238E27FC236}">
                <a16:creationId xmlns:a16="http://schemas.microsoft.com/office/drawing/2014/main" id="{EC0B5ABF-5320-45F9-95B3-CBF360D8FEE4}"/>
              </a:ext>
            </a:extLst>
          </p:cNvPr>
          <p:cNvSpPr txBox="1"/>
          <p:nvPr/>
        </p:nvSpPr>
        <p:spPr>
          <a:xfrm>
            <a:off x="1540565" y="1659835"/>
            <a:ext cx="8398565" cy="584775"/>
          </a:xfrm>
          <a:prstGeom prst="rect">
            <a:avLst/>
          </a:prstGeom>
          <a:noFill/>
        </p:spPr>
        <p:txBody>
          <a:bodyPr wrap="square" rtlCol="0">
            <a:spAutoFit/>
          </a:bodyPr>
          <a:lstStyle/>
          <a:p>
            <a:pPr algn="ctr"/>
            <a:r>
              <a:rPr lang="de-DE" sz="3200" dirty="0">
                <a:solidFill>
                  <a:schemeClr val="bg1"/>
                </a:solidFill>
                <a:latin typeface="Arial" panose="020B0604020202020204" pitchFamily="34" charset="0"/>
                <a:cs typeface="Arial" panose="020B0604020202020204" pitchFamily="34" charset="0"/>
              </a:rPr>
              <a:t>Jeder hat das Recht auf ein Zuhause.</a:t>
            </a:r>
          </a:p>
        </p:txBody>
      </p:sp>
    </p:spTree>
    <p:extLst>
      <p:ext uri="{BB962C8B-B14F-4D97-AF65-F5344CB8AC3E}">
        <p14:creationId xmlns:p14="http://schemas.microsoft.com/office/powerpoint/2010/main" val="38076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B5CE228-2160-476F-9784-A0088C60621A}"/>
              </a:ext>
            </a:extLst>
          </p:cNvPr>
          <p:cNvSpPr>
            <a:spLocks noGrp="1"/>
          </p:cNvSpPr>
          <p:nvPr>
            <p:ph type="title"/>
          </p:nvPr>
        </p:nvSpPr>
        <p:spPr>
          <a:xfrm>
            <a:off x="815009" y="603682"/>
            <a:ext cx="10416208" cy="1020931"/>
          </a:xfrm>
          <a:solidFill>
            <a:srgbClr val="652383"/>
          </a:solidFill>
        </p:spPr>
        <p:txBody>
          <a:bodyPr>
            <a:normAutofit/>
          </a:bodyPr>
          <a:lstStyle/>
          <a:p>
            <a:pPr algn="ctr">
              <a:spcBef>
                <a:spcPts val="600"/>
              </a:spcBef>
            </a:pPr>
            <a:r>
              <a:rPr lang="de-DE" dirty="0">
                <a:solidFill>
                  <a:schemeClr val="bg1"/>
                </a:solidFill>
              </a:rPr>
              <a:t>Art. 106 BV</a:t>
            </a:r>
          </a:p>
        </p:txBody>
      </p:sp>
      <p:sp>
        <p:nvSpPr>
          <p:cNvPr id="7" name="Rechteck 6">
            <a:extLst>
              <a:ext uri="{FF2B5EF4-FFF2-40B4-BE49-F238E27FC236}">
                <a16:creationId xmlns:a16="http://schemas.microsoft.com/office/drawing/2014/main" id="{4B5C1AFF-DEF5-431B-A29F-923793F298F8}"/>
              </a:ext>
            </a:extLst>
          </p:cNvPr>
          <p:cNvSpPr/>
          <p:nvPr/>
        </p:nvSpPr>
        <p:spPr>
          <a:xfrm>
            <a:off x="838200" y="1887214"/>
            <a:ext cx="10200862" cy="830997"/>
          </a:xfrm>
          <a:prstGeom prst="rect">
            <a:avLst/>
          </a:prstGeom>
        </p:spPr>
        <p:txBody>
          <a:bodyPr wrap="square">
            <a:spAutoFit/>
          </a:bodyPr>
          <a:lstStyle/>
          <a:p>
            <a:pPr lvl="0" algn="ctr"/>
            <a:r>
              <a:rPr lang="de-DE" sz="2400" dirty="0">
                <a:latin typeface="Arial" panose="020B0604020202020204" pitchFamily="34" charset="0"/>
                <a:cs typeface="Arial" panose="020B0604020202020204" pitchFamily="34" charset="0"/>
              </a:rPr>
              <a:t>(1) Jeder Bewohner Bayerns hat Anspruch auf eine </a:t>
            </a:r>
          </a:p>
          <a:p>
            <a:pPr lvl="0" algn="ctr"/>
            <a:r>
              <a:rPr lang="de-DE" sz="2400" dirty="0">
                <a:latin typeface="Arial" panose="020B0604020202020204" pitchFamily="34" charset="0"/>
                <a:cs typeface="Arial" panose="020B0604020202020204" pitchFamily="34" charset="0"/>
              </a:rPr>
              <a:t>angemessene Wohnung.</a:t>
            </a:r>
            <a:endParaRPr lang="en-US"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E7C4C9B-EDB9-4C7B-8BC4-E935F2C4B97F}"/>
              </a:ext>
            </a:extLst>
          </p:cNvPr>
          <p:cNvSpPr/>
          <p:nvPr/>
        </p:nvSpPr>
        <p:spPr>
          <a:xfrm>
            <a:off x="815009" y="705680"/>
            <a:ext cx="10416208" cy="3209372"/>
          </a:xfrm>
          <a:prstGeom prst="rect">
            <a:avLst/>
          </a:prstGeom>
          <a:noFill/>
          <a:ln w="19050">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FCF96F37-D963-4B92-A956-0972A9D7B902}"/>
              </a:ext>
            </a:extLst>
          </p:cNvPr>
          <p:cNvSpPr/>
          <p:nvPr/>
        </p:nvSpPr>
        <p:spPr>
          <a:xfrm>
            <a:off x="1269507" y="3630967"/>
            <a:ext cx="9454717" cy="172355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Beschreibe, was für dich eine </a:t>
            </a:r>
          </a:p>
          <a:p>
            <a:pPr algn="ctr"/>
            <a:r>
              <a:rPr lang="de-DE" sz="2800" dirty="0">
                <a:latin typeface="Arial" panose="020B0604020202020204" pitchFamily="34" charset="0"/>
                <a:cs typeface="Arial" panose="020B0604020202020204" pitchFamily="34" charset="0"/>
              </a:rPr>
              <a:t>„angemessene Wohnung“ ist!</a:t>
            </a:r>
          </a:p>
        </p:txBody>
      </p:sp>
    </p:spTree>
    <p:extLst>
      <p:ext uri="{BB962C8B-B14F-4D97-AF65-F5344CB8AC3E}">
        <p14:creationId xmlns:p14="http://schemas.microsoft.com/office/powerpoint/2010/main" val="4144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6878153-2283-44B0-B0C4-113E798D7D4C}"/>
              </a:ext>
            </a:extLst>
          </p:cNvPr>
          <p:cNvPicPr>
            <a:picLocks noChangeAspect="1"/>
          </p:cNvPicPr>
          <p:nvPr/>
        </p:nvPicPr>
        <p:blipFill rotWithShape="1">
          <a:blip r:embed="rId2">
            <a:extLst>
              <a:ext uri="{28A0092B-C50C-407E-A947-70E740481C1C}">
                <a14:useLocalDpi xmlns:a14="http://schemas.microsoft.com/office/drawing/2010/main" val="0"/>
              </a:ext>
            </a:extLst>
          </a:blip>
          <a:srcRect t="24854"/>
          <a:stretch/>
        </p:blipFill>
        <p:spPr>
          <a:xfrm>
            <a:off x="884947" y="479393"/>
            <a:ext cx="10285979" cy="5153487"/>
          </a:xfrm>
          <a:prstGeom prst="rect">
            <a:avLst/>
          </a:prstGeom>
        </p:spPr>
      </p:pic>
      <p:sp>
        <p:nvSpPr>
          <p:cNvPr id="4" name="Rechteck 3">
            <a:extLst>
              <a:ext uri="{FF2B5EF4-FFF2-40B4-BE49-F238E27FC236}">
                <a16:creationId xmlns:a16="http://schemas.microsoft.com/office/drawing/2014/main" id="{6D7FC0EC-B6C2-48E6-AFD1-8568ED3DFBC2}"/>
              </a:ext>
            </a:extLst>
          </p:cNvPr>
          <p:cNvSpPr/>
          <p:nvPr/>
        </p:nvSpPr>
        <p:spPr>
          <a:xfrm>
            <a:off x="1278384" y="4918228"/>
            <a:ext cx="9499107" cy="141283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Welche Aspekte beinhaltet das „Recht auf Wohnen“?</a:t>
            </a:r>
          </a:p>
        </p:txBody>
      </p:sp>
      <p:sp>
        <p:nvSpPr>
          <p:cNvPr id="5" name="Rechteck: abgerundete Ecken 4">
            <a:extLst>
              <a:ext uri="{FF2B5EF4-FFF2-40B4-BE49-F238E27FC236}">
                <a16:creationId xmlns:a16="http://schemas.microsoft.com/office/drawing/2014/main" id="{4CE70D48-4E8D-4571-A410-5B42ADFDD772}"/>
              </a:ext>
            </a:extLst>
          </p:cNvPr>
          <p:cNvSpPr/>
          <p:nvPr/>
        </p:nvSpPr>
        <p:spPr bwMode="auto">
          <a:xfrm>
            <a:off x="2702242" y="1649895"/>
            <a:ext cx="6787515" cy="2862608"/>
          </a:xfrm>
          <a:prstGeom prst="roundRect">
            <a:avLst>
              <a:gd name="adj" fmla="val 4324"/>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Allgemeine Erklärung der Menschenrechte, Art. 25 I: </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Jeder hat das Recht auf einen Lebensstandard, der seine und seiner Familie Gesundheit und Wohl gewährleistet, einschließlich Nahrung, Kleidung, Wohnung, ärztliche Versorgung und notwendige soziale Leistungen, sowie das Recht auf Sicherheit im Falle von Arbeitslosigkeit, Krankheit, Invalidität oder Verwitwung, im Alter sowie bei anderweitigem Verlust seiner Unterhaltsmittel durch unverschuldete Umstände.“</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21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766B398-697F-459B-A222-349E73AF7D8D}"/>
              </a:ext>
            </a:extLst>
          </p:cNvPr>
          <p:cNvPicPr>
            <a:picLocks noChangeAspect="1"/>
          </p:cNvPicPr>
          <p:nvPr/>
        </p:nvPicPr>
        <p:blipFill rotWithShape="1">
          <a:blip r:embed="rId2">
            <a:extLst>
              <a:ext uri="{28A0092B-C50C-407E-A947-70E740481C1C}">
                <a14:useLocalDpi xmlns:a14="http://schemas.microsoft.com/office/drawing/2010/main" val="0"/>
              </a:ext>
            </a:extLst>
          </a:blip>
          <a:srcRect t="24854"/>
          <a:stretch/>
        </p:blipFill>
        <p:spPr>
          <a:xfrm>
            <a:off x="884947" y="479393"/>
            <a:ext cx="10285979" cy="5153487"/>
          </a:xfrm>
          <a:prstGeom prst="rect">
            <a:avLst/>
          </a:prstGeom>
        </p:spPr>
      </p:pic>
      <p:sp>
        <p:nvSpPr>
          <p:cNvPr id="4" name="Rechteck 3">
            <a:extLst>
              <a:ext uri="{FF2B5EF4-FFF2-40B4-BE49-F238E27FC236}">
                <a16:creationId xmlns:a16="http://schemas.microsoft.com/office/drawing/2014/main" id="{6D7FC0EC-B6C2-48E6-AFD1-8568ED3DFBC2}"/>
              </a:ext>
            </a:extLst>
          </p:cNvPr>
          <p:cNvSpPr/>
          <p:nvPr/>
        </p:nvSpPr>
        <p:spPr>
          <a:xfrm>
            <a:off x="1278384" y="4918228"/>
            <a:ext cx="9499107" cy="141283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Was bedeutet es, ein Recht auf „angemessenen Wohnraum“ zu besitzen?</a:t>
            </a:r>
          </a:p>
        </p:txBody>
      </p:sp>
      <p:sp>
        <p:nvSpPr>
          <p:cNvPr id="5" name="Textfeld 4">
            <a:extLst>
              <a:ext uri="{FF2B5EF4-FFF2-40B4-BE49-F238E27FC236}">
                <a16:creationId xmlns:a16="http://schemas.microsoft.com/office/drawing/2014/main" id="{875FC06B-6B5C-4FB6-B44F-B987C1DAEAC4}"/>
              </a:ext>
            </a:extLst>
          </p:cNvPr>
          <p:cNvSpPr txBox="1"/>
          <p:nvPr/>
        </p:nvSpPr>
        <p:spPr>
          <a:xfrm>
            <a:off x="5246703" y="994299"/>
            <a:ext cx="2929631" cy="3154710"/>
          </a:xfrm>
          <a:prstGeom prst="rect">
            <a:avLst/>
          </a:prstGeom>
          <a:noFill/>
        </p:spPr>
        <p:txBody>
          <a:bodyPr wrap="square" rtlCol="0">
            <a:spAutoFit/>
          </a:bodyPr>
          <a:lstStyle/>
          <a:p>
            <a:r>
              <a:rPr lang="de-DE" sz="199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45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CAB7B00-D5EE-43FD-B49E-D5E1AFE6DA88}"/>
              </a:ext>
            </a:extLst>
          </p:cNvPr>
          <p:cNvSpPr txBox="1">
            <a:spLocks/>
          </p:cNvSpPr>
          <p:nvPr/>
        </p:nvSpPr>
        <p:spPr>
          <a:xfrm>
            <a:off x="892594" y="828043"/>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Bildquellen</a:t>
            </a:r>
          </a:p>
        </p:txBody>
      </p:sp>
      <p:sp>
        <p:nvSpPr>
          <p:cNvPr id="2" name="Textfeld 1">
            <a:extLst>
              <a:ext uri="{FF2B5EF4-FFF2-40B4-BE49-F238E27FC236}">
                <a16:creationId xmlns:a16="http://schemas.microsoft.com/office/drawing/2014/main" id="{EF24294D-31DC-4444-94B4-9BDA2C90A8A2}"/>
              </a:ext>
            </a:extLst>
          </p:cNvPr>
          <p:cNvSpPr txBox="1"/>
          <p:nvPr/>
        </p:nvSpPr>
        <p:spPr>
          <a:xfrm>
            <a:off x="892594" y="1382156"/>
            <a:ext cx="8907389"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Naomi August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(DL vom 21.1.2025)</a:t>
            </a:r>
          </a:p>
          <a:p>
            <a:r>
              <a:rPr lang="de-DE" sz="1400" dirty="0">
                <a:latin typeface="Arial" panose="020B0604020202020204" pitchFamily="34" charset="0"/>
                <a:cs typeface="Arial" panose="020B0604020202020204" pitchFamily="34" charset="0"/>
              </a:rPr>
              <a:t>Folie 4 und 5 Walid </a:t>
            </a:r>
            <a:r>
              <a:rPr lang="de-DE" sz="1400" dirty="0" err="1">
                <a:latin typeface="Arial" panose="020B0604020202020204" pitchFamily="34" charset="0"/>
                <a:cs typeface="Arial" panose="020B0604020202020204" pitchFamily="34" charset="0"/>
              </a:rPr>
              <a:t>Amghar</a:t>
            </a:r>
            <a:r>
              <a:rPr lang="de-DE" sz="1400" dirty="0">
                <a:latin typeface="Arial" panose="020B0604020202020204" pitchFamily="34" charset="0"/>
                <a:cs typeface="Arial" panose="020B0604020202020204" pitchFamily="34" charset="0"/>
              </a:rPr>
              <a:t>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(DL vom 6.1.2025)</a:t>
            </a:r>
          </a:p>
        </p:txBody>
      </p:sp>
    </p:spTree>
    <p:extLst>
      <p:ext uri="{BB962C8B-B14F-4D97-AF65-F5344CB8AC3E}">
        <p14:creationId xmlns:p14="http://schemas.microsoft.com/office/powerpoint/2010/main" val="289360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Verfassungsviertelstu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fassungsviertelstunde" id="{6C83C2B8-36A9-3A46-A0FB-60571E86D493}" vid="{B431A515-F06A-C344-9E8D-1F65F61E54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Verfassungsviertelstunde</Template>
  <TotalTime>0</TotalTime>
  <Words>169</Words>
  <Application>Microsoft Office PowerPoint</Application>
  <PresentationFormat>Breitbild</PresentationFormat>
  <Paragraphs>15</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Times New Roman</vt:lpstr>
      <vt:lpstr>Verfassungsviertelstunde</vt:lpstr>
      <vt:lpstr>PowerPoint-Präsentation</vt:lpstr>
      <vt:lpstr>PowerPoint-Präsentation</vt:lpstr>
      <vt:lpstr>Art. 106 BV</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44</cp:revision>
  <dcterms:created xsi:type="dcterms:W3CDTF">2024-06-12T15:52:19Z</dcterms:created>
  <dcterms:modified xsi:type="dcterms:W3CDTF">2025-01-21T13:17:54Z</dcterms:modified>
</cp:coreProperties>
</file>