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9DDBB60-764D-41A0-9325-C94D0D829F0C}">
          <p14:sldIdLst>
            <p14:sldId id="256"/>
          </p14:sldIdLst>
        </p14:section>
        <p14:section name="Teil I Einführung" id="{AB244ABB-DAC8-4C34-98BA-C4E58FCBE943}">
          <p14:sldIdLst>
            <p14:sldId id="257"/>
            <p14:sldId id="258"/>
            <p14:sldId id="259"/>
            <p14:sldId id="260"/>
            <p14:sldId id="261"/>
          </p14:sldIdLst>
        </p14:section>
        <p14:section name="Teil 2" id="{960E6248-54E6-492B-81CF-6B31BF4D6910}">
          <p14:sldIdLst>
            <p14:sldId id="262"/>
            <p14:sldId id="263"/>
            <p14:sldId id="264"/>
            <p14:sldId id="265"/>
            <p14:sldId id="266"/>
            <p14:sldId id="267"/>
            <p14:sldId id="268"/>
            <p14:sldId id="269"/>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6" y="11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A5A066-D866-4E0C-8F51-6D006ECC2506}" type="doc">
      <dgm:prSet loTypeId="urn:microsoft.com/office/officeart/2005/8/layout/default" loCatId="list" qsTypeId="urn:microsoft.com/office/officeart/2005/8/quickstyle/simple1#1" qsCatId="simple" csTypeId="urn:microsoft.com/office/officeart/2005/8/colors/colorful2" csCatId="colorful" phldr="1"/>
      <dgm:spPr bwMode="auto"/>
      <dgm:t>
        <a:bodyPr/>
        <a:lstStyle/>
        <a:p>
          <a:pPr>
            <a:defRPr/>
          </a:pPr>
          <a:endParaRPr lang="en-US"/>
        </a:p>
      </dgm:t>
    </dgm:pt>
    <dgm:pt modelId="{D53DCE4B-68F4-4B00-B7C8-5FF74D5F6420}">
      <dgm:prSet custT="1"/>
      <dgm:spPr bwMode="auto">
        <a:solidFill>
          <a:srgbClr val="672484"/>
        </a:solidFill>
      </dgm:spPr>
      <dgm:t>
        <a:bodyPr/>
        <a:lstStyle/>
        <a:p>
          <a:pPr>
            <a:buFont typeface="Symbol"/>
            <a:buChar char=""/>
            <a:defRPr/>
          </a:pPr>
          <a:r>
            <a:rPr lang="de-DE" sz="2800">
              <a:latin typeface="Arial"/>
              <a:cs typeface="Arial"/>
            </a:rPr>
            <a:t>Was könnte euer Post sagen oder zeigen, um die</a:t>
          </a:r>
          <a:r>
            <a:rPr lang="de-DE" sz="2800" b="1">
              <a:latin typeface="Arial"/>
              <a:cs typeface="Arial"/>
            </a:rPr>
            <a:t> </a:t>
          </a:r>
          <a:r>
            <a:rPr lang="de-DE" sz="2800">
              <a:latin typeface="Arial"/>
              <a:cs typeface="Arial"/>
            </a:rPr>
            <a:t>Menschenwürde zu schützen/zu verteidigen?</a:t>
          </a:r>
          <a:endParaRPr lang="en-US" sz="2800">
            <a:latin typeface="Arial"/>
            <a:cs typeface="Arial"/>
          </a:endParaRPr>
        </a:p>
      </dgm:t>
    </dgm:pt>
    <dgm:pt modelId="{1C334A9D-F077-4F23-A6E9-AF4695F9AEC8}" type="parTrans" cxnId="{945FD89E-73E8-408D-8413-30CE28C2C9B3}">
      <dgm:prSet/>
      <dgm:spPr bwMode="auto"/>
      <dgm:t>
        <a:bodyPr/>
        <a:lstStyle/>
        <a:p>
          <a:pPr>
            <a:defRPr/>
          </a:pPr>
          <a:endParaRPr lang="en-US"/>
        </a:p>
      </dgm:t>
    </dgm:pt>
    <dgm:pt modelId="{DD687DB5-7062-4CC1-8E6D-C64246C9A10A}" type="sibTrans" cxnId="{945FD89E-73E8-408D-8413-30CE28C2C9B3}">
      <dgm:prSet/>
      <dgm:spPr bwMode="auto"/>
      <dgm:t>
        <a:bodyPr/>
        <a:lstStyle/>
        <a:p>
          <a:pPr>
            <a:defRPr/>
          </a:pPr>
          <a:endParaRPr lang="en-US"/>
        </a:p>
      </dgm:t>
    </dgm:pt>
    <dgm:pt modelId="{30A4C9F3-50F2-4219-87CD-18D8D79E3D7E}">
      <dgm:prSet custT="1"/>
      <dgm:spPr bwMode="auto">
        <a:solidFill>
          <a:srgbClr val="E61673"/>
        </a:solidFill>
      </dgm:spPr>
      <dgm:t>
        <a:bodyPr/>
        <a:lstStyle/>
        <a:p>
          <a:pPr>
            <a:buFont typeface="Symbol"/>
            <a:buChar char=""/>
            <a:defRPr/>
          </a:pPr>
          <a:r>
            <a:rPr lang="de-DE" sz="2800">
              <a:latin typeface="Arial"/>
              <a:cs typeface="Arial"/>
            </a:rPr>
            <a:t>Wie könntet ihr als Unterstützer auftreten?</a:t>
          </a:r>
          <a:endParaRPr lang="en-US" sz="2800">
            <a:latin typeface="Arial"/>
            <a:cs typeface="Arial"/>
          </a:endParaRPr>
        </a:p>
      </dgm:t>
    </dgm:pt>
    <dgm:pt modelId="{6B46336A-67EC-4C36-B035-E354D91F38FB}" type="parTrans" cxnId="{32845087-0279-48F7-ACA6-5418306D77CD}">
      <dgm:prSet/>
      <dgm:spPr bwMode="auto"/>
      <dgm:t>
        <a:bodyPr/>
        <a:lstStyle/>
        <a:p>
          <a:pPr>
            <a:defRPr/>
          </a:pPr>
          <a:endParaRPr lang="en-US"/>
        </a:p>
      </dgm:t>
    </dgm:pt>
    <dgm:pt modelId="{0CD54197-4486-4CC7-8495-8D2C194D2387}" type="sibTrans" cxnId="{32845087-0279-48F7-ACA6-5418306D77CD}">
      <dgm:prSet/>
      <dgm:spPr bwMode="auto"/>
      <dgm:t>
        <a:bodyPr/>
        <a:lstStyle/>
        <a:p>
          <a:pPr>
            <a:defRPr/>
          </a:pPr>
          <a:endParaRPr lang="en-US"/>
        </a:p>
      </dgm:t>
    </dgm:pt>
    <dgm:pt modelId="{86D55E8B-52C5-8848-B03F-1DC2F2C3CE78}">
      <dgm:prSet custT="1"/>
      <dgm:spPr bwMode="auto"/>
      <dgm:t>
        <a:bodyPr/>
        <a:lstStyle/>
        <a:p>
          <a:pPr>
            <a:buFont typeface="Symbol"/>
            <a:buChar char=""/>
            <a:defRPr/>
          </a:pPr>
          <a:r>
            <a:rPr lang="de-DE" sz="2800">
              <a:latin typeface="Arial"/>
              <a:cs typeface="Arial"/>
            </a:rPr>
            <a:t>Was könnte/n euer Bild oder eure Worte bei anderen auslösen?</a:t>
          </a:r>
          <a:endParaRPr/>
        </a:p>
      </dgm:t>
    </dgm:pt>
    <dgm:pt modelId="{32816936-C241-B94B-84C6-08BC616799FC}" type="parTrans" cxnId="{D0FD4449-FC1A-7840-AF6B-EF54E0997632}">
      <dgm:prSet/>
      <dgm:spPr bwMode="auto"/>
      <dgm:t>
        <a:bodyPr/>
        <a:lstStyle/>
        <a:p>
          <a:pPr>
            <a:defRPr/>
          </a:pPr>
          <a:endParaRPr lang="de-DE"/>
        </a:p>
      </dgm:t>
    </dgm:pt>
    <dgm:pt modelId="{65B49A3F-742B-2A4D-924A-FE88E9F81F60}" type="sibTrans" cxnId="{D0FD4449-FC1A-7840-AF6B-EF54E0997632}">
      <dgm:prSet/>
      <dgm:spPr bwMode="auto"/>
      <dgm:t>
        <a:bodyPr/>
        <a:lstStyle/>
        <a:p>
          <a:pPr>
            <a:defRPr/>
          </a:pPr>
          <a:endParaRPr lang="de-DE"/>
        </a:p>
      </dgm:t>
    </dgm:pt>
    <dgm:pt modelId="{94722DD2-2BB5-A74E-A3F1-1556D99CCDB4}" type="pres">
      <dgm:prSet presAssocID="{73A5A066-D866-4E0C-8F51-6D006ECC2506}" presName="diagram" presStyleCnt="0">
        <dgm:presLayoutVars>
          <dgm:dir/>
          <dgm:resizeHandles val="exact"/>
        </dgm:presLayoutVars>
      </dgm:prSet>
      <dgm:spPr bwMode="auto"/>
    </dgm:pt>
    <dgm:pt modelId="{FCD10C6B-9CE1-7740-899F-FF883F4CA600}" type="pres">
      <dgm:prSet presAssocID="{D53DCE4B-68F4-4B00-B7C8-5FF74D5F6420}" presName="node" presStyleLbl="node1" presStyleIdx="0" presStyleCnt="3" custScaleX="131549" custScaleY="112012">
        <dgm:presLayoutVars>
          <dgm:bulletEnabled val="1"/>
        </dgm:presLayoutVars>
      </dgm:prSet>
      <dgm:spPr bwMode="auto"/>
    </dgm:pt>
    <dgm:pt modelId="{31B99DFC-5E7C-AB4E-A7B4-9EDF00CAFEA3}" type="pres">
      <dgm:prSet presAssocID="{DD687DB5-7062-4CC1-8E6D-C64246C9A10A}" presName="sibTrans" presStyleCnt="0"/>
      <dgm:spPr bwMode="auto"/>
    </dgm:pt>
    <dgm:pt modelId="{D4C59328-873E-B045-B41A-B3D543F0FDA3}" type="pres">
      <dgm:prSet presAssocID="{30A4C9F3-50F2-4219-87CD-18D8D79E3D7E}" presName="node" presStyleLbl="node1" presStyleIdx="1" presStyleCnt="3" custScaleY="113265">
        <dgm:presLayoutVars>
          <dgm:bulletEnabled val="1"/>
        </dgm:presLayoutVars>
      </dgm:prSet>
      <dgm:spPr bwMode="auto"/>
    </dgm:pt>
    <dgm:pt modelId="{E3B2587C-C484-BF40-85ED-745779460002}" type="pres">
      <dgm:prSet presAssocID="{0CD54197-4486-4CC7-8495-8D2C194D2387}" presName="sibTrans" presStyleCnt="0"/>
      <dgm:spPr bwMode="auto"/>
    </dgm:pt>
    <dgm:pt modelId="{6FCD1F41-080E-8B41-84CA-42FF12A6C1BF}" type="pres">
      <dgm:prSet presAssocID="{86D55E8B-52C5-8848-B03F-1DC2F2C3CE78}" presName="node" presStyleLbl="node1" presStyleIdx="2" presStyleCnt="3">
        <dgm:presLayoutVars>
          <dgm:bulletEnabled val="1"/>
        </dgm:presLayoutVars>
      </dgm:prSet>
      <dgm:spPr bwMode="auto"/>
    </dgm:pt>
  </dgm:ptLst>
  <dgm:cxnLst>
    <dgm:cxn modelId="{D0FD4449-FC1A-7840-AF6B-EF54E0997632}" srcId="{73A5A066-D866-4E0C-8F51-6D006ECC2506}" destId="{86D55E8B-52C5-8848-B03F-1DC2F2C3CE78}" srcOrd="2" destOrd="0" parTransId="{32816936-C241-B94B-84C6-08BC616799FC}" sibTransId="{65B49A3F-742B-2A4D-924A-FE88E9F81F60}"/>
    <dgm:cxn modelId="{3FE4804C-BD72-4948-9EB4-4AF2364CC699}" type="presOf" srcId="{30A4C9F3-50F2-4219-87CD-18D8D79E3D7E}" destId="{D4C59328-873E-B045-B41A-B3D543F0FDA3}" srcOrd="0" destOrd="0" presId="urn:microsoft.com/office/officeart/2005/8/layout/default"/>
    <dgm:cxn modelId="{C2B98C52-E142-2347-866B-BD684933D2E7}" type="presOf" srcId="{D53DCE4B-68F4-4B00-B7C8-5FF74D5F6420}" destId="{FCD10C6B-9CE1-7740-899F-FF883F4CA600}" srcOrd="0" destOrd="0" presId="urn:microsoft.com/office/officeart/2005/8/layout/default"/>
    <dgm:cxn modelId="{32845087-0279-48F7-ACA6-5418306D77CD}" srcId="{73A5A066-D866-4E0C-8F51-6D006ECC2506}" destId="{30A4C9F3-50F2-4219-87CD-18D8D79E3D7E}" srcOrd="1" destOrd="0" parTransId="{6B46336A-67EC-4C36-B035-E354D91F38FB}" sibTransId="{0CD54197-4486-4CC7-8495-8D2C194D2387}"/>
    <dgm:cxn modelId="{945FD89E-73E8-408D-8413-30CE28C2C9B3}" srcId="{73A5A066-D866-4E0C-8F51-6D006ECC2506}" destId="{D53DCE4B-68F4-4B00-B7C8-5FF74D5F6420}" srcOrd="0" destOrd="0" parTransId="{1C334A9D-F077-4F23-A6E9-AF4695F9AEC8}" sibTransId="{DD687DB5-7062-4CC1-8E6D-C64246C9A10A}"/>
    <dgm:cxn modelId="{09EF4BF1-EAF3-834D-B49E-BB8BC13F1EF7}" type="presOf" srcId="{73A5A066-D866-4E0C-8F51-6D006ECC2506}" destId="{94722DD2-2BB5-A74E-A3F1-1556D99CCDB4}" srcOrd="0" destOrd="0" presId="urn:microsoft.com/office/officeart/2005/8/layout/default"/>
    <dgm:cxn modelId="{004B40F6-6CBD-3445-BCC3-4514AC61AAEA}" type="presOf" srcId="{86D55E8B-52C5-8848-B03F-1DC2F2C3CE78}" destId="{6FCD1F41-080E-8B41-84CA-42FF12A6C1BF}" srcOrd="0" destOrd="0" presId="urn:microsoft.com/office/officeart/2005/8/layout/default"/>
    <dgm:cxn modelId="{BAC86852-4A6D-B947-A09C-8334618F31B6}" type="presParOf" srcId="{94722DD2-2BB5-A74E-A3F1-1556D99CCDB4}" destId="{FCD10C6B-9CE1-7740-899F-FF883F4CA600}" srcOrd="0" destOrd="0" presId="urn:microsoft.com/office/officeart/2005/8/layout/default"/>
    <dgm:cxn modelId="{A7352584-E195-A943-B23D-BF3B0AC087AC}" type="presParOf" srcId="{94722DD2-2BB5-A74E-A3F1-1556D99CCDB4}" destId="{31B99DFC-5E7C-AB4E-A7B4-9EDF00CAFEA3}" srcOrd="1" destOrd="0" presId="urn:microsoft.com/office/officeart/2005/8/layout/default"/>
    <dgm:cxn modelId="{7B614B19-C8CE-A345-83F9-150A892F8FAD}" type="presParOf" srcId="{94722DD2-2BB5-A74E-A3F1-1556D99CCDB4}" destId="{D4C59328-873E-B045-B41A-B3D543F0FDA3}" srcOrd="2" destOrd="0" presId="urn:microsoft.com/office/officeart/2005/8/layout/default"/>
    <dgm:cxn modelId="{A3A7E8A5-2E4E-2043-BFC3-9F562FB722F0}" type="presParOf" srcId="{94722DD2-2BB5-A74E-A3F1-1556D99CCDB4}" destId="{E3B2587C-C484-BF40-85ED-745779460002}" srcOrd="3" destOrd="0" presId="urn:microsoft.com/office/officeart/2005/8/layout/default"/>
    <dgm:cxn modelId="{74D56C69-46E4-2C4E-89CF-E0E7D0A21B29}" type="presParOf" srcId="{94722DD2-2BB5-A74E-A3F1-1556D99CCDB4}" destId="{6FCD1F41-080E-8B41-84CA-42FF12A6C1B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A5A066-D866-4E0C-8F51-6D006ECC2506}" type="doc">
      <dgm:prSet loTypeId="urn:microsoft.com/office/officeart/2005/8/layout/default" loCatId="list" qsTypeId="urn:microsoft.com/office/officeart/2005/8/quickstyle/simple1#2" qsCatId="simple" csTypeId="urn:microsoft.com/office/officeart/2005/8/colors/colorful2" csCatId="colorful" phldr="1"/>
      <dgm:spPr bwMode="auto"/>
      <dgm:t>
        <a:bodyPr/>
        <a:lstStyle/>
        <a:p>
          <a:pPr>
            <a:defRPr/>
          </a:pPr>
          <a:endParaRPr lang="en-US"/>
        </a:p>
      </dgm:t>
    </dgm:pt>
    <dgm:pt modelId="{D53DCE4B-68F4-4B00-B7C8-5FF74D5F6420}">
      <dgm:prSet custT="1"/>
      <dgm:spPr bwMode="auto">
        <a:solidFill>
          <a:srgbClr val="672484"/>
        </a:solidFill>
      </dgm:spPr>
      <dgm:t>
        <a:bodyPr/>
        <a:lstStyle/>
        <a:p>
          <a:pPr>
            <a:buFont typeface="Symbol"/>
            <a:buChar char=""/>
            <a:defRPr/>
          </a:pPr>
          <a:r>
            <a:rPr lang="de-DE" sz="2800">
              <a:latin typeface="Arial"/>
              <a:cs typeface="Arial"/>
            </a:rPr>
            <a:t>Was löst der Post in </a:t>
          </a:r>
          <a:endParaRPr/>
        </a:p>
        <a:p>
          <a:pPr>
            <a:buFont typeface="Symbol"/>
            <a:buChar char=""/>
            <a:defRPr/>
          </a:pPr>
          <a:r>
            <a:rPr lang="de-DE" sz="2800">
              <a:latin typeface="Arial"/>
              <a:cs typeface="Arial"/>
            </a:rPr>
            <a:t>dir/euch aus?</a:t>
          </a:r>
          <a:endParaRPr lang="en-US" sz="2800">
            <a:latin typeface="Arial"/>
            <a:cs typeface="Arial"/>
          </a:endParaRPr>
        </a:p>
      </dgm:t>
    </dgm:pt>
    <dgm:pt modelId="{1C334A9D-F077-4F23-A6E9-AF4695F9AEC8}" type="parTrans" cxnId="{945FD89E-73E8-408D-8413-30CE28C2C9B3}">
      <dgm:prSet/>
      <dgm:spPr bwMode="auto"/>
      <dgm:t>
        <a:bodyPr/>
        <a:lstStyle/>
        <a:p>
          <a:pPr>
            <a:defRPr/>
          </a:pPr>
          <a:endParaRPr lang="en-US"/>
        </a:p>
      </dgm:t>
    </dgm:pt>
    <dgm:pt modelId="{DD687DB5-7062-4CC1-8E6D-C64246C9A10A}" type="sibTrans" cxnId="{945FD89E-73E8-408D-8413-30CE28C2C9B3}">
      <dgm:prSet/>
      <dgm:spPr bwMode="auto"/>
      <dgm:t>
        <a:bodyPr/>
        <a:lstStyle/>
        <a:p>
          <a:pPr>
            <a:defRPr/>
          </a:pPr>
          <a:endParaRPr lang="en-US"/>
        </a:p>
      </dgm:t>
    </dgm:pt>
    <dgm:pt modelId="{30A4C9F3-50F2-4219-87CD-18D8D79E3D7E}">
      <dgm:prSet custT="1"/>
      <dgm:spPr bwMode="auto">
        <a:solidFill>
          <a:srgbClr val="E61673"/>
        </a:solidFill>
      </dgm:spPr>
      <dgm:t>
        <a:bodyPr/>
        <a:lstStyle/>
        <a:p>
          <a:pPr>
            <a:buFont typeface="Symbol"/>
            <a:buChar char=""/>
            <a:defRPr/>
          </a:pPr>
          <a:r>
            <a:rPr lang="de-DE" sz="2800">
              <a:latin typeface="Arial"/>
              <a:cs typeface="Arial"/>
            </a:rPr>
            <a:t>Welche kleinen Gesten helfen oft schon, anderen zu zeigen, dass sie nicht alleine sind?</a:t>
          </a:r>
          <a:endParaRPr lang="en-US" sz="2800">
            <a:latin typeface="Arial"/>
            <a:cs typeface="Arial"/>
          </a:endParaRPr>
        </a:p>
      </dgm:t>
    </dgm:pt>
    <dgm:pt modelId="{6B46336A-67EC-4C36-B035-E354D91F38FB}" type="parTrans" cxnId="{32845087-0279-48F7-ACA6-5418306D77CD}">
      <dgm:prSet/>
      <dgm:spPr bwMode="auto"/>
      <dgm:t>
        <a:bodyPr/>
        <a:lstStyle/>
        <a:p>
          <a:pPr>
            <a:defRPr/>
          </a:pPr>
          <a:endParaRPr lang="en-US"/>
        </a:p>
      </dgm:t>
    </dgm:pt>
    <dgm:pt modelId="{0CD54197-4486-4CC7-8495-8D2C194D2387}" type="sibTrans" cxnId="{32845087-0279-48F7-ACA6-5418306D77CD}">
      <dgm:prSet/>
      <dgm:spPr bwMode="auto"/>
      <dgm:t>
        <a:bodyPr/>
        <a:lstStyle/>
        <a:p>
          <a:pPr>
            <a:defRPr/>
          </a:pPr>
          <a:endParaRPr lang="en-US"/>
        </a:p>
      </dgm:t>
    </dgm:pt>
    <dgm:pt modelId="{94722DD2-2BB5-A74E-A3F1-1556D99CCDB4}" type="pres">
      <dgm:prSet presAssocID="{73A5A066-D866-4E0C-8F51-6D006ECC2506}" presName="diagram" presStyleCnt="0">
        <dgm:presLayoutVars>
          <dgm:dir/>
          <dgm:resizeHandles val="exact"/>
        </dgm:presLayoutVars>
      </dgm:prSet>
      <dgm:spPr bwMode="auto"/>
    </dgm:pt>
    <dgm:pt modelId="{FCD10C6B-9CE1-7740-899F-FF883F4CA600}" type="pres">
      <dgm:prSet presAssocID="{D53DCE4B-68F4-4B00-B7C8-5FF74D5F6420}" presName="node" presStyleLbl="node1" presStyleIdx="0" presStyleCnt="2" custScaleY="112012">
        <dgm:presLayoutVars>
          <dgm:bulletEnabled val="1"/>
        </dgm:presLayoutVars>
      </dgm:prSet>
      <dgm:spPr bwMode="auto"/>
    </dgm:pt>
    <dgm:pt modelId="{31B99DFC-5E7C-AB4E-A7B4-9EDF00CAFEA3}" type="pres">
      <dgm:prSet presAssocID="{DD687DB5-7062-4CC1-8E6D-C64246C9A10A}" presName="sibTrans" presStyleCnt="0"/>
      <dgm:spPr bwMode="auto"/>
    </dgm:pt>
    <dgm:pt modelId="{D4C59328-873E-B045-B41A-B3D543F0FDA3}" type="pres">
      <dgm:prSet presAssocID="{30A4C9F3-50F2-4219-87CD-18D8D79E3D7E}" presName="node" presStyleLbl="node1" presStyleIdx="1" presStyleCnt="2" custScaleX="99959" custScaleY="113265">
        <dgm:presLayoutVars>
          <dgm:bulletEnabled val="1"/>
        </dgm:presLayoutVars>
      </dgm:prSet>
      <dgm:spPr bwMode="auto"/>
    </dgm:pt>
  </dgm:ptLst>
  <dgm:cxnLst>
    <dgm:cxn modelId="{3FE4804C-BD72-4948-9EB4-4AF2364CC699}" type="presOf" srcId="{30A4C9F3-50F2-4219-87CD-18D8D79E3D7E}" destId="{D4C59328-873E-B045-B41A-B3D543F0FDA3}" srcOrd="0" destOrd="0" presId="urn:microsoft.com/office/officeart/2005/8/layout/default"/>
    <dgm:cxn modelId="{C2B98C52-E142-2347-866B-BD684933D2E7}" type="presOf" srcId="{D53DCE4B-68F4-4B00-B7C8-5FF74D5F6420}" destId="{FCD10C6B-9CE1-7740-899F-FF883F4CA600}" srcOrd="0" destOrd="0" presId="urn:microsoft.com/office/officeart/2005/8/layout/default"/>
    <dgm:cxn modelId="{32845087-0279-48F7-ACA6-5418306D77CD}" srcId="{73A5A066-D866-4E0C-8F51-6D006ECC2506}" destId="{30A4C9F3-50F2-4219-87CD-18D8D79E3D7E}" srcOrd="1" destOrd="0" parTransId="{6B46336A-67EC-4C36-B035-E354D91F38FB}" sibTransId="{0CD54197-4486-4CC7-8495-8D2C194D2387}"/>
    <dgm:cxn modelId="{945FD89E-73E8-408D-8413-30CE28C2C9B3}" srcId="{73A5A066-D866-4E0C-8F51-6D006ECC2506}" destId="{D53DCE4B-68F4-4B00-B7C8-5FF74D5F6420}" srcOrd="0" destOrd="0" parTransId="{1C334A9D-F077-4F23-A6E9-AF4695F9AEC8}" sibTransId="{DD687DB5-7062-4CC1-8E6D-C64246C9A10A}"/>
    <dgm:cxn modelId="{09EF4BF1-EAF3-834D-B49E-BB8BC13F1EF7}" type="presOf" srcId="{73A5A066-D866-4E0C-8F51-6D006ECC2506}" destId="{94722DD2-2BB5-A74E-A3F1-1556D99CCDB4}" srcOrd="0" destOrd="0" presId="urn:microsoft.com/office/officeart/2005/8/layout/default"/>
    <dgm:cxn modelId="{BAC86852-4A6D-B947-A09C-8334618F31B6}" type="presParOf" srcId="{94722DD2-2BB5-A74E-A3F1-1556D99CCDB4}" destId="{FCD10C6B-9CE1-7740-899F-FF883F4CA600}" srcOrd="0" destOrd="0" presId="urn:microsoft.com/office/officeart/2005/8/layout/default"/>
    <dgm:cxn modelId="{A7352584-E195-A943-B23D-BF3B0AC087AC}" type="presParOf" srcId="{94722DD2-2BB5-A74E-A3F1-1556D99CCDB4}" destId="{31B99DFC-5E7C-AB4E-A7B4-9EDF00CAFEA3}" srcOrd="1" destOrd="0" presId="urn:microsoft.com/office/officeart/2005/8/layout/default"/>
    <dgm:cxn modelId="{7B614B19-C8CE-A345-83F9-150A892F8FAD}" type="presParOf" srcId="{94722DD2-2BB5-A74E-A3F1-1556D99CCDB4}" destId="{D4C59328-873E-B045-B41A-B3D543F0FDA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10C6B-9CE1-7740-899F-FF883F4CA600}">
      <dsp:nvSpPr>
        <dsp:cNvPr id="0" name=""/>
        <dsp:cNvSpPr/>
      </dsp:nvSpPr>
      <dsp:spPr bwMode="auto">
        <a:xfrm>
          <a:off x="966533" y="14538"/>
          <a:ext cx="4674097" cy="2387954"/>
        </a:xfrm>
        <a:prstGeom prst="rect">
          <a:avLst/>
        </a:prstGeom>
        <a:solidFill>
          <a:srgbClr val="672484"/>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Symbol"/>
            <a:buNone/>
            <a:defRPr/>
          </a:pPr>
          <a:r>
            <a:rPr lang="de-DE" sz="2800" kern="1200">
              <a:latin typeface="Arial"/>
              <a:cs typeface="Arial"/>
            </a:rPr>
            <a:t>Was könnte euer Post sagen oder zeigen, um die</a:t>
          </a:r>
          <a:r>
            <a:rPr lang="de-DE" sz="2800" b="1" kern="1200">
              <a:latin typeface="Arial"/>
              <a:cs typeface="Arial"/>
            </a:rPr>
            <a:t> </a:t>
          </a:r>
          <a:r>
            <a:rPr lang="de-DE" sz="2800" kern="1200">
              <a:latin typeface="Arial"/>
              <a:cs typeface="Arial"/>
            </a:rPr>
            <a:t>Menschenwürde zu schützen/zu verteidigen?</a:t>
          </a:r>
          <a:endParaRPr lang="en-US" sz="2800" kern="1200">
            <a:latin typeface="Arial"/>
            <a:cs typeface="Arial"/>
          </a:endParaRPr>
        </a:p>
      </dsp:txBody>
      <dsp:txXfrm>
        <a:off x="966533" y="14538"/>
        <a:ext cx="4674097" cy="2387954"/>
      </dsp:txXfrm>
    </dsp:sp>
    <dsp:sp modelId="{D4C59328-873E-B045-B41A-B3D543F0FDA3}">
      <dsp:nvSpPr>
        <dsp:cNvPr id="0" name=""/>
        <dsp:cNvSpPr/>
      </dsp:nvSpPr>
      <dsp:spPr bwMode="auto">
        <a:xfrm>
          <a:off x="5995943" y="1182"/>
          <a:ext cx="3553122" cy="2414666"/>
        </a:xfrm>
        <a:prstGeom prst="rect">
          <a:avLst/>
        </a:prstGeom>
        <a:solidFill>
          <a:srgbClr val="E61673"/>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Symbol"/>
            <a:buNone/>
            <a:defRPr/>
          </a:pPr>
          <a:r>
            <a:rPr lang="de-DE" sz="2800" kern="1200">
              <a:latin typeface="Arial"/>
              <a:cs typeface="Arial"/>
            </a:rPr>
            <a:t>Wie könntet ihr als Unterstützer auftreten?</a:t>
          </a:r>
          <a:endParaRPr lang="en-US" sz="2800" kern="1200">
            <a:latin typeface="Arial"/>
            <a:cs typeface="Arial"/>
          </a:endParaRPr>
        </a:p>
      </dsp:txBody>
      <dsp:txXfrm>
        <a:off x="5995943" y="1182"/>
        <a:ext cx="3553122" cy="2414666"/>
      </dsp:txXfrm>
    </dsp:sp>
    <dsp:sp modelId="{6FCD1F41-080E-8B41-84CA-42FF12A6C1BF}">
      <dsp:nvSpPr>
        <dsp:cNvPr id="0" name=""/>
        <dsp:cNvSpPr/>
      </dsp:nvSpPr>
      <dsp:spPr bwMode="auto">
        <a:xfrm>
          <a:off x="3481238" y="2771161"/>
          <a:ext cx="3553122" cy="213187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Symbol"/>
            <a:buNone/>
            <a:defRPr/>
          </a:pPr>
          <a:r>
            <a:rPr lang="de-DE" sz="2800" kern="1200">
              <a:latin typeface="Arial"/>
              <a:cs typeface="Arial"/>
            </a:rPr>
            <a:t>Was könnte/n euer Bild oder eure Worte bei anderen auslösen?</a:t>
          </a:r>
          <a:endParaRPr kern="1200"/>
        </a:p>
      </dsp:txBody>
      <dsp:txXfrm>
        <a:off x="3481238" y="2771161"/>
        <a:ext cx="3553122" cy="2131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10C6B-9CE1-7740-899F-FF883F4CA600}">
      <dsp:nvSpPr>
        <dsp:cNvPr id="0" name=""/>
        <dsp:cNvSpPr/>
      </dsp:nvSpPr>
      <dsp:spPr bwMode="auto">
        <a:xfrm>
          <a:off x="2309" y="769843"/>
          <a:ext cx="5006206" cy="3364530"/>
        </a:xfrm>
        <a:prstGeom prst="rect">
          <a:avLst/>
        </a:prstGeom>
        <a:solidFill>
          <a:srgbClr val="672484"/>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Symbol"/>
            <a:buNone/>
            <a:defRPr/>
          </a:pPr>
          <a:r>
            <a:rPr lang="de-DE" sz="2800" kern="1200">
              <a:latin typeface="Arial"/>
              <a:cs typeface="Arial"/>
            </a:rPr>
            <a:t>Was löst der Post in </a:t>
          </a:r>
          <a:endParaRPr kern="1200"/>
        </a:p>
        <a:p>
          <a:pPr marL="0" lvl="0" indent="0" algn="ctr" defTabSz="1244600">
            <a:lnSpc>
              <a:spcPct val="90000"/>
            </a:lnSpc>
            <a:spcBef>
              <a:spcPct val="0"/>
            </a:spcBef>
            <a:spcAft>
              <a:spcPct val="35000"/>
            </a:spcAft>
            <a:buFont typeface="Symbol"/>
            <a:buNone/>
            <a:defRPr/>
          </a:pPr>
          <a:r>
            <a:rPr lang="de-DE" sz="2800" kern="1200">
              <a:latin typeface="Arial"/>
              <a:cs typeface="Arial"/>
            </a:rPr>
            <a:t>dir/euch aus?</a:t>
          </a:r>
          <a:endParaRPr lang="en-US" sz="2800" kern="1200">
            <a:latin typeface="Arial"/>
            <a:cs typeface="Arial"/>
          </a:endParaRPr>
        </a:p>
      </dsp:txBody>
      <dsp:txXfrm>
        <a:off x="2309" y="769843"/>
        <a:ext cx="5006206" cy="3364530"/>
      </dsp:txXfrm>
    </dsp:sp>
    <dsp:sp modelId="{D4C59328-873E-B045-B41A-B3D543F0FDA3}">
      <dsp:nvSpPr>
        <dsp:cNvPr id="0" name=""/>
        <dsp:cNvSpPr/>
      </dsp:nvSpPr>
      <dsp:spPr bwMode="auto">
        <a:xfrm>
          <a:off x="5509136" y="751024"/>
          <a:ext cx="5004153" cy="3402167"/>
        </a:xfrm>
        <a:prstGeom prst="rect">
          <a:avLst/>
        </a:prstGeom>
        <a:solidFill>
          <a:srgbClr val="E61673"/>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Symbol"/>
            <a:buNone/>
            <a:defRPr/>
          </a:pPr>
          <a:r>
            <a:rPr lang="de-DE" sz="2800" kern="1200">
              <a:latin typeface="Arial"/>
              <a:cs typeface="Arial"/>
            </a:rPr>
            <a:t>Welche kleinen Gesten helfen oft schon, anderen zu zeigen, dass sie nicht alleine sind?</a:t>
          </a:r>
          <a:endParaRPr lang="en-US" sz="2800" kern="1200">
            <a:latin typeface="Arial"/>
            <a:cs typeface="Arial"/>
          </a:endParaRPr>
        </a:p>
      </dsp:txBody>
      <dsp:txXfrm>
        <a:off x="5509136" y="751024"/>
        <a:ext cx="5004153" cy="34021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B034EA2-FBE6-58EE-48DC-E6823C11C914}"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CAD3FB7-0024-FC89-1004-89B03D85B8B9}"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C696BD9-2893-05E9-4A2D-E203F8590CC8}"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87DA21B-5B3B-5891-A2A8-429BC0DC4D87}"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5519A8-C531-2AD0-0EC3-60C331905282}"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6A8FE3B-D0E2-6DE5-084D-E0357CD6DB3B}" type="slidenum">
              <a:rPr/>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495FBFA-820C-D50B-8C5E-A2E334D2929C}"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866E465-059E-3A43-12E0-D410C1A116B1}"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169F132-C3E4-2C27-7DC3-6212FF35AF7E}"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D1C63D3-188C-FA9F-C2AF-A49557D333AF}"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870BABD-C4C6-4F0D-C209-8D9BD68E7D45}"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BE4C59A-F462-CA55-C03D-73EA3F9AE66C}"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2873C9B-5F71-0145-B1C4-A17C4BC3912E}"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50A1961-75FA-02C4-73E0-23D7A69CC71E}"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11.12.2024</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ayern-gegen-hass.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eldestelle-respect.de/"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useBgFill="1">
        <p:nvSpPr>
          <p:cNvPr id="10" name="Slide Background"/>
          <p:cNvSpPr>
            <a:spLocks noGrp="1" noRot="1" noChangeAspect="1" noMove="1" noResize="1" noEditPoints="1" noAdjustHandles="1" noChangeArrowheads="1" noChangeShapeType="1" noTextEdit="1"/>
          </p:cNvSpPr>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a:defRPr sz="1800">
                <a:solidFill>
                  <a:schemeClr val="lt1"/>
                </a:solidFill>
                <a:latin typeface="+mn-lt"/>
                <a:ea typeface="+mn-ea"/>
                <a:cs typeface="+mn-cs"/>
              </a:defRPr>
            </a:lvl1pPr>
            <a:lvl2pPr marL="457200" algn="l" defTabSz="914400">
              <a:defRPr sz="1800">
                <a:solidFill>
                  <a:schemeClr val="lt1"/>
                </a:solidFill>
                <a:latin typeface="+mn-lt"/>
                <a:ea typeface="+mn-ea"/>
                <a:cs typeface="+mn-cs"/>
              </a:defRPr>
            </a:lvl2pPr>
            <a:lvl3pPr marL="914400" algn="l" defTabSz="914400">
              <a:defRPr sz="1800">
                <a:solidFill>
                  <a:schemeClr val="lt1"/>
                </a:solidFill>
                <a:latin typeface="+mn-lt"/>
                <a:ea typeface="+mn-ea"/>
                <a:cs typeface="+mn-cs"/>
              </a:defRPr>
            </a:lvl3pPr>
            <a:lvl4pPr marL="1371600" algn="l" defTabSz="914400">
              <a:defRPr sz="1800">
                <a:solidFill>
                  <a:schemeClr val="lt1"/>
                </a:solidFill>
                <a:latin typeface="+mn-lt"/>
                <a:ea typeface="+mn-ea"/>
                <a:cs typeface="+mn-cs"/>
              </a:defRPr>
            </a:lvl4pPr>
            <a:lvl5pPr marL="1828800" algn="l" defTabSz="914400">
              <a:defRPr sz="1800">
                <a:solidFill>
                  <a:schemeClr val="lt1"/>
                </a:solidFill>
                <a:latin typeface="+mn-lt"/>
                <a:ea typeface="+mn-ea"/>
                <a:cs typeface="+mn-cs"/>
              </a:defRPr>
            </a:lvl5pPr>
            <a:lvl6pPr marL="2286000" algn="l" defTabSz="914400">
              <a:defRPr sz="1800">
                <a:solidFill>
                  <a:schemeClr val="lt1"/>
                </a:solidFill>
                <a:latin typeface="+mn-lt"/>
                <a:ea typeface="+mn-ea"/>
                <a:cs typeface="+mn-cs"/>
              </a:defRPr>
            </a:lvl6pPr>
            <a:lvl7pPr marL="2743200" algn="l" defTabSz="914400">
              <a:defRPr sz="1800">
                <a:solidFill>
                  <a:schemeClr val="lt1"/>
                </a:solidFill>
                <a:latin typeface="+mn-lt"/>
                <a:ea typeface="+mn-ea"/>
                <a:cs typeface="+mn-cs"/>
              </a:defRPr>
            </a:lvl7pPr>
            <a:lvl8pPr marL="3200400" algn="l" defTabSz="914400">
              <a:defRPr sz="1800">
                <a:solidFill>
                  <a:schemeClr val="lt1"/>
                </a:solidFill>
                <a:latin typeface="+mn-lt"/>
                <a:ea typeface="+mn-ea"/>
                <a:cs typeface="+mn-cs"/>
              </a:defRPr>
            </a:lvl8pPr>
            <a:lvl9pPr marL="3657600" algn="l" defTabSz="914400">
              <a:defRPr sz="1800">
                <a:solidFill>
                  <a:schemeClr val="lt1"/>
                </a:solidFill>
                <a:latin typeface="+mn-lt"/>
                <a:ea typeface="+mn-ea"/>
                <a:cs typeface="+mn-cs"/>
              </a:defRPr>
            </a:lvl9pPr>
          </a:lstStyle>
          <a:p>
            <a:pPr algn="ctr">
              <a:defRPr/>
            </a:pPr>
            <a:endParaRPr lang="en-US"/>
          </a:p>
        </p:txBody>
      </p:sp>
      <p:sp>
        <p:nvSpPr>
          <p:cNvPr id="3" name="Inhaltsplatzhalter 2"/>
          <p:cNvSpPr>
            <a:spLocks noGrp="1"/>
          </p:cNvSpPr>
          <p:nvPr>
            <p:ph idx="1"/>
          </p:nvPr>
        </p:nvSpPr>
        <p:spPr bwMode="auto">
          <a:xfrm>
            <a:off x="888882" y="1806916"/>
            <a:ext cx="4080361" cy="3769834"/>
          </a:xfrm>
        </p:spPr>
        <p:txBody>
          <a:bodyPr anchor="ctr">
            <a:normAutofit/>
          </a:bodyPr>
          <a:lstStyle/>
          <a:p>
            <a:pPr marL="0" indent="0">
              <a:buNone/>
              <a:defRPr/>
            </a:pPr>
            <a:r>
              <a:rPr lang="de-DE" dirty="0"/>
              <a:t>Gebt euren fertigen Post an eine Mitschülerin/einen Mitschüler weiter!</a:t>
            </a:r>
            <a:endParaRPr dirty="0"/>
          </a:p>
          <a:p>
            <a:pPr marL="0" indent="0">
              <a:buNone/>
              <a:defRPr/>
            </a:pPr>
            <a:r>
              <a:rPr lang="de-DE" dirty="0"/>
              <a:t>Kommentiert den Post eurer Mitschülerin/eures Mitschülers wertschätzend!</a:t>
            </a:r>
            <a:endParaRPr dirty="0"/>
          </a:p>
        </p:txBody>
      </p:sp>
      <p:sp>
        <p:nvSpPr>
          <p:cNvPr id="12" name="Rectangle 11"/>
          <p:cNvSpPr>
            <a:spLocks noGrp="1" noRot="1" noChangeAspect="1" noMove="1" noResize="1" noEditPoints="1" noAdjustHandles="1" noChangeArrowheads="1" noChangeShapeType="1" noTextEdit="1"/>
          </p:cNvSpPr>
          <p:nvPr/>
        </p:nvSpPr>
        <p:spPr bwMode="auto">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Grafik 4" descr="Ein Bild, das Zeichnung, Schrift, Entwurf, Grafiken enthält.&#10;&#10;Automatisch generierte Beschreibung"/>
          <p:cNvPicPr>
            <a:picLocks noChangeAspect="1"/>
          </p:cNvPicPr>
          <p:nvPr/>
        </p:nvPicPr>
        <p:blipFill>
          <a:blip r:embed="rId3">
            <a:biLevel thresh="50000"/>
          </a:blip>
          <a:srcRect l="8449" t="15380" r="10037" b="17700"/>
          <a:stretch/>
        </p:blipFill>
        <p:spPr bwMode="auto">
          <a:xfrm>
            <a:off x="6538160" y="1806916"/>
            <a:ext cx="3760871" cy="3087489"/>
          </a:xfrm>
          <a:prstGeom prst="rect">
            <a:avLst/>
          </a:prstGeom>
        </p:spPr>
      </p:pic>
      <p:sp>
        <p:nvSpPr>
          <p:cNvPr id="2" name="Titel 1"/>
          <p:cNvSpPr>
            <a:spLocks noGrp="1"/>
          </p:cNvSpPr>
          <p:nvPr>
            <p:ph type="title"/>
          </p:nvPr>
        </p:nvSpPr>
        <p:spPr bwMode="auto">
          <a:xfrm>
            <a:off x="1032515" y="292770"/>
            <a:ext cx="3190570" cy="1708242"/>
          </a:xfrm>
        </p:spPr>
        <p:txBody>
          <a:bodyPr anchor="ctr">
            <a:normAutofit/>
          </a:bodyPr>
          <a:lstStyle/>
          <a:p>
            <a:pPr>
              <a:defRPr/>
            </a:pPr>
            <a:r>
              <a:rPr lang="de-DE" sz="4800"/>
              <a:t>Aufgabe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09964"/>
            <a:ext cx="10515600" cy="1325563"/>
          </a:xfrm>
        </p:spPr>
        <p:txBody>
          <a:bodyPr>
            <a:normAutofit/>
          </a:bodyPr>
          <a:lstStyle/>
          <a:p>
            <a:pPr>
              <a:defRPr/>
            </a:pPr>
            <a:r>
              <a:rPr lang="de-DE"/>
              <a:t>Leitfragen für die Kommentierung </a:t>
            </a:r>
            <a:br>
              <a:rPr lang="de-DE"/>
            </a:br>
            <a:r>
              <a:rPr lang="de-DE"/>
              <a:t>des Post</a:t>
            </a:r>
            <a:endParaRPr/>
          </a:p>
        </p:txBody>
      </p:sp>
      <p:graphicFrame>
        <p:nvGraphicFramePr>
          <p:cNvPr id="5" name="Inhaltsplatzhalter 2"/>
          <p:cNvGraphicFramePr>
            <a:graphicFrameLocks noGrp="1"/>
          </p:cNvGraphicFramePr>
          <p:nvPr>
            <p:ph idx="1"/>
          </p:nvPr>
        </p:nvGraphicFramePr>
        <p:xfrm>
          <a:off x="838200" y="1272746"/>
          <a:ext cx="10515600" cy="4904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726074"/>
            <a:ext cx="10515600" cy="1325563"/>
          </a:xfrm>
        </p:spPr>
        <p:txBody>
          <a:bodyPr/>
          <a:lstStyle/>
          <a:p>
            <a:pPr>
              <a:defRPr/>
            </a:pPr>
            <a:r>
              <a:rPr lang="de-DE" sz="4800"/>
              <a:t>Zentrale Meldestellen </a:t>
            </a:r>
            <a:endParaRPr/>
          </a:p>
        </p:txBody>
      </p:sp>
      <p:sp>
        <p:nvSpPr>
          <p:cNvPr id="11" name="Inhaltsplatzhalter 10"/>
          <p:cNvSpPr>
            <a:spLocks noGrp="1"/>
          </p:cNvSpPr>
          <p:nvPr>
            <p:ph idx="1"/>
          </p:nvPr>
        </p:nvSpPr>
        <p:spPr bwMode="auto">
          <a:xfrm>
            <a:off x="457195" y="4464004"/>
            <a:ext cx="5767137" cy="2159591"/>
          </a:xfrm>
        </p:spPr>
        <p:txBody>
          <a:bodyPr/>
          <a:lstStyle/>
          <a:p>
            <a:pPr marL="0" indent="0" algn="ctr">
              <a:buNone/>
              <a:defRPr/>
            </a:pPr>
            <a:r>
              <a:rPr lang="de-DE" sz="2400" u="sng">
                <a:hlinkClick r:id="rId3" tooltip="https://www.bayern-gegen-hass.de/"/>
              </a:rPr>
              <a:t>https://www.bayern-gegen-hass.de</a:t>
            </a:r>
            <a:endParaRPr lang="de-DE" sz="2400">
              <a:ea typeface="Times New Roman"/>
            </a:endParaRPr>
          </a:p>
          <a:p>
            <a:pPr marL="0" indent="0" algn="ctr">
              <a:buNone/>
              <a:defRPr/>
            </a:pPr>
            <a:endParaRPr lang="de-DE" sz="2400"/>
          </a:p>
        </p:txBody>
      </p:sp>
      <p:pic>
        <p:nvPicPr>
          <p:cNvPr id="4" name="Grafik 3"/>
          <p:cNvPicPr>
            <a:picLocks noChangeAspect="1"/>
          </p:cNvPicPr>
          <p:nvPr/>
        </p:nvPicPr>
        <p:blipFill>
          <a:blip r:embed="rId4"/>
          <a:stretch/>
        </p:blipFill>
        <p:spPr bwMode="auto">
          <a:xfrm>
            <a:off x="1665869" y="1983507"/>
            <a:ext cx="3615990" cy="1974887"/>
          </a:xfrm>
          <a:prstGeom prst="rect">
            <a:avLst/>
          </a:prstGeom>
        </p:spPr>
      </p:pic>
      <p:pic>
        <p:nvPicPr>
          <p:cNvPr id="6" name="Grafik 5"/>
          <p:cNvPicPr>
            <a:picLocks noChangeAspect="1"/>
          </p:cNvPicPr>
          <p:nvPr/>
        </p:nvPicPr>
        <p:blipFill>
          <a:blip r:embed="rId5"/>
          <a:stretch/>
        </p:blipFill>
        <p:spPr bwMode="auto">
          <a:xfrm>
            <a:off x="7755982" y="1798803"/>
            <a:ext cx="5588414" cy="2159591"/>
          </a:xfrm>
          <a:prstGeom prst="rect">
            <a:avLst/>
          </a:prstGeom>
        </p:spPr>
      </p:pic>
      <p:sp>
        <p:nvSpPr>
          <p:cNvPr id="7" name="Rechteck 6"/>
          <p:cNvSpPr/>
          <p:nvPr/>
        </p:nvSpPr>
        <p:spPr bwMode="auto">
          <a:xfrm>
            <a:off x="6890368" y="4423682"/>
            <a:ext cx="4206601" cy="461665"/>
          </a:xfrm>
          <a:prstGeom prst="rect">
            <a:avLst/>
          </a:prstGeom>
        </p:spPr>
        <p:txBody>
          <a:bodyPr wrap="none">
            <a:spAutoFit/>
          </a:bodyPr>
          <a:lstStyle/>
          <a:p>
            <a:pPr algn="ctr">
              <a:defRPr/>
            </a:pPr>
            <a:r>
              <a:rPr lang="de-DE" sz="2400" u="sng">
                <a:latin typeface="Arial"/>
                <a:cs typeface="Arial"/>
                <a:hlinkClick r:id="rId6" tooltip="https://meldestelle-respect.de/"/>
              </a:rPr>
              <a:t>https://meldestelle-respect.de</a:t>
            </a:r>
            <a:endParaRPr lang="de-DE" sz="2400">
              <a:latin typeface="Arial"/>
              <a:cs typeface="Arial"/>
            </a:endParaRPr>
          </a:p>
        </p:txBody>
      </p:sp>
      <p:sp>
        <p:nvSpPr>
          <p:cNvPr id="8" name="Rechteck 7"/>
          <p:cNvSpPr/>
          <p:nvPr/>
        </p:nvSpPr>
        <p:spPr bwMode="auto">
          <a:xfrm>
            <a:off x="934449" y="1798803"/>
            <a:ext cx="4812631" cy="2520534"/>
          </a:xfrm>
          <a:prstGeom prst="rect">
            <a:avLst/>
          </a:prstGeom>
          <a:noFill/>
          <a:ln>
            <a:solidFill>
              <a:srgbClr val="672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Rechteck 9"/>
          <p:cNvSpPr/>
          <p:nvPr/>
        </p:nvSpPr>
        <p:spPr bwMode="auto">
          <a:xfrm>
            <a:off x="6541169" y="1785796"/>
            <a:ext cx="4812631" cy="2520534"/>
          </a:xfrm>
          <a:prstGeom prst="rect">
            <a:avLst/>
          </a:prstGeom>
          <a:noFill/>
          <a:ln>
            <a:solidFill>
              <a:srgbClr val="672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a:latin typeface="Arial"/>
                <a:cs typeface="Arial"/>
              </a:rPr>
              <a:t>Bildquellen</a:t>
            </a:r>
            <a:endParaRPr/>
          </a:p>
        </p:txBody>
      </p:sp>
      <p:sp>
        <p:nvSpPr>
          <p:cNvPr id="4" name="Textfeld 3"/>
          <p:cNvSpPr txBox="1"/>
          <p:nvPr/>
        </p:nvSpPr>
        <p:spPr bwMode="auto">
          <a:xfrm>
            <a:off x="838200" y="1205225"/>
            <a:ext cx="10219441" cy="738664"/>
          </a:xfrm>
          <a:prstGeom prst="rect">
            <a:avLst/>
          </a:prstGeom>
          <a:noFill/>
        </p:spPr>
        <p:txBody>
          <a:bodyPr wrap="square" rtlCol="0">
            <a:spAutoFit/>
          </a:bodyPr>
          <a:lstStyle/>
          <a:p>
            <a:pPr>
              <a:defRPr/>
            </a:pPr>
            <a:r>
              <a:rPr lang="de-DE" sz="1400">
                <a:latin typeface="Arial"/>
                <a:cs typeface="Arial"/>
              </a:rPr>
              <a:t>Folie 2 	Erstellt mit ChatGPT am 06.11.2024.</a:t>
            </a:r>
            <a:endParaRPr/>
          </a:p>
          <a:p>
            <a:pPr>
              <a:defRPr/>
            </a:pPr>
            <a:r>
              <a:rPr lang="de-DE" sz="1400">
                <a:latin typeface="Arial"/>
                <a:cs typeface="Arial"/>
              </a:rPr>
              <a:t>Folie 5 	Erstellt mit ChatGPT am 06.11.2024.</a:t>
            </a:r>
            <a:endParaRPr/>
          </a:p>
          <a:p>
            <a:pPr>
              <a:defRPr/>
            </a:pPr>
            <a:r>
              <a:rPr lang="de-DE" sz="1400">
                <a:latin typeface="Arial"/>
                <a:cs typeface="Arial"/>
              </a:rPr>
              <a:t>Folie 7 	Erstellt mit ChatGPT am 06.11.2024.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2" name="Textfeld 1"/>
          <p:cNvSpPr txBox="1"/>
          <p:nvPr/>
        </p:nvSpPr>
        <p:spPr bwMode="auto">
          <a:xfrm>
            <a:off x="3816652" y="5427243"/>
            <a:ext cx="6417312" cy="862096"/>
          </a:xfrm>
          <a:prstGeom prst="rect">
            <a:avLst/>
          </a:prstGeom>
        </p:spPr>
        <p:txBody>
          <a:bodyPr vert="horz" lIns="91440" tIns="45720" rIns="91440" bIns="45720" rtlCol="0" anchor="ctr">
            <a:normAutofit/>
          </a:bodyPr>
          <a:lstStyle/>
          <a:p>
            <a:pPr>
              <a:lnSpc>
                <a:spcPct val="90000"/>
              </a:lnSpc>
              <a:spcBef>
                <a:spcPts val="0"/>
              </a:spcBef>
              <a:spcAft>
                <a:spcPts val="600"/>
              </a:spcAft>
              <a:defRPr/>
            </a:pPr>
            <a:r>
              <a:rPr lang="en-US" sz="4400">
                <a:latin typeface="Arial"/>
                <a:ea typeface="Arial"/>
                <a:cs typeface="Arial"/>
              </a:rPr>
              <a:t>Respekt statt Hass</a:t>
            </a:r>
            <a:endParaRPr/>
          </a:p>
        </p:txBody>
      </p:sp>
      <p:pic>
        <p:nvPicPr>
          <p:cNvPr id="8" name="Grafik 7" descr="Ein Bild, das Text, Screenshot, Cartoon, Handy enthält.&#10;&#10;Automatisch generierte Beschreibung"/>
          <p:cNvPicPr>
            <a:picLocks noChangeAspect="1"/>
          </p:cNvPicPr>
          <p:nvPr/>
        </p:nvPicPr>
        <p:blipFill>
          <a:blip r:embed="rId3"/>
          <a:srcRect t="25380" r="-1" b="16869"/>
          <a:stretch/>
        </p:blipFill>
        <p:spPr bwMode="auto">
          <a:xfrm>
            <a:off x="1889412" y="568661"/>
            <a:ext cx="8413175" cy="4858582"/>
          </a:xfrm>
          <a:prstGeom prst="rect">
            <a:avLst/>
          </a:prstGeom>
        </p:spPr>
      </p:pic>
      <p:sp>
        <p:nvSpPr>
          <p:cNvPr id="4" name="AutoShape 4" descr="A simple, clear illustration featuring a smartphone displaying a social media app without any text, where positive comments are shown as thumbs-up icons, hearts, and supportive symbols. Around the phone, hands are giving thumbs up and holding speech bubbles with encouraging symbols. The color scheme is purple and shades of lavender to create a warm, friendly atmosphere. The style is modern and minimalist."/>
          <p:cNvSpPr>
            <a:spLocks noChangeAspect="1" noChangeArrowheads="1"/>
          </p:cNvSpPr>
          <p:nvPr/>
        </p:nvSpPr>
        <p:spPr bwMode="auto">
          <a:xfrm>
            <a:off x="2819400" y="152400"/>
            <a:ext cx="6858000" cy="6858000"/>
          </a:xfrm>
          <a:prstGeom prst="rect">
            <a:avLst/>
          </a:prstGeom>
          <a:noFill/>
        </p:spPr>
        <p:txBody>
          <a:bodyPr vert="horz" wrap="square" lIns="91440" tIns="45720" rIns="91440" bIns="45720" numCol="1" anchor="t" anchorCtr="0" compatLnSpc="1">
            <a:prstTxWarp prst="textNoShape">
              <a:avLst/>
            </a:prstTxWarp>
          </a:bodyPr>
          <a:lstStyle/>
          <a:p>
            <a:pPr>
              <a:defRPr/>
            </a:pPr>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1235242" y="954672"/>
            <a:ext cx="10515600" cy="1325563"/>
          </a:xfrm>
        </p:spPr>
        <p:txBody>
          <a:bodyPr/>
          <a:lstStyle/>
          <a:p>
            <a:pPr algn="ctr">
              <a:defRPr/>
            </a:pPr>
            <a:r>
              <a:rPr lang="de-DE"/>
              <a:t>Hass im Internet begegnet mir …</a:t>
            </a:r>
            <a:endParaRPr/>
          </a:p>
        </p:txBody>
      </p:sp>
      <p:sp>
        <p:nvSpPr>
          <p:cNvPr id="6" name="Textfeld 5"/>
          <p:cNvSpPr txBox="1"/>
          <p:nvPr/>
        </p:nvSpPr>
        <p:spPr bwMode="auto">
          <a:xfrm>
            <a:off x="1068811" y="3740180"/>
            <a:ext cx="1573331" cy="523220"/>
          </a:xfrm>
          <a:prstGeom prst="rect">
            <a:avLst/>
          </a:prstGeom>
          <a:noFill/>
        </p:spPr>
        <p:txBody>
          <a:bodyPr wrap="square" rtlCol="0">
            <a:spAutoFit/>
          </a:bodyPr>
          <a:lstStyle/>
          <a:p>
            <a:pPr>
              <a:defRPr/>
            </a:pPr>
            <a:r>
              <a:rPr lang="de-DE" sz="2800">
                <a:latin typeface="Arial"/>
                <a:cs typeface="Arial"/>
              </a:rPr>
              <a:t>selten</a:t>
            </a:r>
            <a:endParaRPr/>
          </a:p>
        </p:txBody>
      </p:sp>
      <p:sp>
        <p:nvSpPr>
          <p:cNvPr id="7" name="Textfeld 6"/>
          <p:cNvSpPr txBox="1"/>
          <p:nvPr/>
        </p:nvSpPr>
        <p:spPr bwMode="auto">
          <a:xfrm>
            <a:off x="10104293" y="3863429"/>
            <a:ext cx="1348187" cy="523220"/>
          </a:xfrm>
          <a:prstGeom prst="rect">
            <a:avLst/>
          </a:prstGeom>
          <a:noFill/>
        </p:spPr>
        <p:txBody>
          <a:bodyPr wrap="square" rtlCol="0">
            <a:spAutoFit/>
          </a:bodyPr>
          <a:lstStyle/>
          <a:p>
            <a:pPr>
              <a:defRPr/>
            </a:pPr>
            <a:r>
              <a:rPr lang="de-DE" sz="2800">
                <a:latin typeface="Arial"/>
                <a:cs typeface="Arial"/>
              </a:rPr>
              <a:t>häufig</a:t>
            </a:r>
            <a:endParaRPr/>
          </a:p>
        </p:txBody>
      </p:sp>
      <p:sp>
        <p:nvSpPr>
          <p:cNvPr id="19" name="Pfeil: nach links und rechts 18"/>
          <p:cNvSpPr/>
          <p:nvPr/>
        </p:nvSpPr>
        <p:spPr bwMode="auto">
          <a:xfrm>
            <a:off x="2433834" y="2711950"/>
            <a:ext cx="7641843" cy="1027245"/>
          </a:xfrm>
          <a:prstGeom prst="leftRightArrow">
            <a:avLst>
              <a:gd name="adj1" fmla="val 55622"/>
              <a:gd name="adj2" fmla="val 50000"/>
            </a:avLst>
          </a:prstGeom>
          <a:solidFill>
            <a:srgbClr val="662483"/>
          </a:solidFill>
          <a:ln>
            <a:solidFill>
              <a:srgbClr val="66248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latin typeface="Arial"/>
              <a:cs typeface="Arial"/>
            </a:endParaRPr>
          </a:p>
        </p:txBody>
      </p:sp>
      <p:pic>
        <p:nvPicPr>
          <p:cNvPr id="20" name="Grafik 19" descr="Schuhabdrücke mit einfarbiger Füllung"/>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5400000">
            <a:off x="6953901" y="3006708"/>
            <a:ext cx="457200" cy="457200"/>
          </a:xfrm>
          <a:prstGeom prst="rect">
            <a:avLst/>
          </a:prstGeom>
        </p:spPr>
      </p:pic>
      <p:pic>
        <p:nvPicPr>
          <p:cNvPr id="21" name="Grafik 20" descr="Schuhabdrücke mit einfarbiger Füllung"/>
          <p:cNvPicPr>
            <a:picLocks noChangeAspect="1"/>
          </p:cNvPicPr>
          <p:nvPr/>
        </p:nvPicPr>
        <p:blipFill>
          <a:blip r:embed="rId5"/>
          <a:stretch/>
        </p:blipFill>
        <p:spPr bwMode="auto">
          <a:xfrm rot="5400000">
            <a:off x="7737157" y="3006709"/>
            <a:ext cx="457200" cy="457200"/>
          </a:xfrm>
          <a:prstGeom prst="rect">
            <a:avLst/>
          </a:prstGeom>
        </p:spPr>
      </p:pic>
      <p:pic>
        <p:nvPicPr>
          <p:cNvPr id="22" name="Grafik 21" descr="Schuhabdrücke mit einfarbiger Füllung"/>
          <p:cNvPicPr>
            <a:picLocks noChangeAspect="1"/>
          </p:cNvPicPr>
          <p:nvPr/>
        </p:nvPicPr>
        <p:blipFill>
          <a:blip r:embed="rId5"/>
          <a:stretch/>
        </p:blipFill>
        <p:spPr bwMode="auto">
          <a:xfrm rot="5400000">
            <a:off x="8364005" y="3006708"/>
            <a:ext cx="457200" cy="457200"/>
          </a:xfrm>
          <a:prstGeom prst="rect">
            <a:avLst/>
          </a:prstGeom>
        </p:spPr>
      </p:pic>
      <p:pic>
        <p:nvPicPr>
          <p:cNvPr id="23" name="Grafik 22" descr="Schuhabdrücke mit einfarbiger Füllung"/>
          <p:cNvPicPr>
            <a:picLocks noChangeAspect="1"/>
          </p:cNvPicPr>
          <p:nvPr/>
        </p:nvPicPr>
        <p:blipFill>
          <a:blip r:embed="rId5"/>
          <a:stretch/>
        </p:blipFill>
        <p:spPr bwMode="auto">
          <a:xfrm rot="5400000">
            <a:off x="9016118" y="3006708"/>
            <a:ext cx="457200" cy="457200"/>
          </a:xfrm>
          <a:prstGeom prst="rect">
            <a:avLst/>
          </a:prstGeom>
        </p:spPr>
      </p:pic>
      <p:pic>
        <p:nvPicPr>
          <p:cNvPr id="24" name="Grafik 23" descr="Schuhabdrücke mit einfarbiger Füllung"/>
          <p:cNvPicPr>
            <a:picLocks noChangeAspect="1"/>
          </p:cNvPicPr>
          <p:nvPr/>
        </p:nvPicPr>
        <p:blipFill>
          <a:blip r:embed="rId5"/>
          <a:stretch/>
        </p:blipFill>
        <p:spPr bwMode="auto">
          <a:xfrm rot="16199999">
            <a:off x="3208192" y="3005471"/>
            <a:ext cx="457200" cy="457200"/>
          </a:xfrm>
          <a:prstGeom prst="rect">
            <a:avLst/>
          </a:prstGeom>
        </p:spPr>
      </p:pic>
      <p:pic>
        <p:nvPicPr>
          <p:cNvPr id="25" name="Grafik 24" descr="Schuhabdrücke mit einfarbiger Füllung"/>
          <p:cNvPicPr>
            <a:picLocks noChangeAspect="1"/>
          </p:cNvPicPr>
          <p:nvPr/>
        </p:nvPicPr>
        <p:blipFill>
          <a:blip r:embed="rId5"/>
          <a:stretch/>
        </p:blipFill>
        <p:spPr bwMode="auto">
          <a:xfrm rot="16199999">
            <a:off x="3860305" y="3005471"/>
            <a:ext cx="457200" cy="457200"/>
          </a:xfrm>
          <a:prstGeom prst="rect">
            <a:avLst/>
          </a:prstGeom>
        </p:spPr>
      </p:pic>
      <p:pic>
        <p:nvPicPr>
          <p:cNvPr id="26" name="Grafik 25" descr="Schuhabdrücke mit einfarbiger Füllung"/>
          <p:cNvPicPr>
            <a:picLocks noChangeAspect="1"/>
          </p:cNvPicPr>
          <p:nvPr/>
        </p:nvPicPr>
        <p:blipFill>
          <a:blip r:embed="rId5"/>
          <a:stretch/>
        </p:blipFill>
        <p:spPr bwMode="auto">
          <a:xfrm rot="16199999">
            <a:off x="4487153" y="3005470"/>
            <a:ext cx="457200" cy="457200"/>
          </a:xfrm>
          <a:prstGeom prst="rect">
            <a:avLst/>
          </a:prstGeom>
        </p:spPr>
      </p:pic>
      <p:pic>
        <p:nvPicPr>
          <p:cNvPr id="27" name="Grafik 26" descr="Schuhabdrücke mit einfarbiger Füllung"/>
          <p:cNvPicPr>
            <a:picLocks noChangeAspect="1"/>
          </p:cNvPicPr>
          <p:nvPr/>
        </p:nvPicPr>
        <p:blipFill>
          <a:blip r:embed="rId3">
            <a:extLst>
              <a:ext uri="{96DAC541-7B7A-43D3-8B79-37D633B846F1}">
                <asvg:svgBlip xmlns:asvg="http://schemas.microsoft.com/office/drawing/2016/SVG/main" r:embed="rId6"/>
              </a:ext>
            </a:extLst>
          </a:blip>
          <a:stretch/>
        </p:blipFill>
        <p:spPr bwMode="auto">
          <a:xfrm rot="16199999">
            <a:off x="5139266" y="3005470"/>
            <a:ext cx="457200" cy="457200"/>
          </a:xfrm>
          <a:prstGeom prst="rect">
            <a:avLst/>
          </a:prstGeom>
        </p:spPr>
      </p:pic>
      <p:pic>
        <p:nvPicPr>
          <p:cNvPr id="28" name="Grafik 27" descr="Schuhabdrücke mit einfarbiger Füllung"/>
          <p:cNvPicPr>
            <a:picLocks noChangeAspect="1"/>
          </p:cNvPicPr>
          <p:nvPr/>
        </p:nvPicPr>
        <p:blipFill>
          <a:blip r:embed="rId3">
            <a:extLst>
              <a:ext uri="{96DAC541-7B7A-43D3-8B79-37D633B846F1}">
                <asvg:svgBlip xmlns:asvg="http://schemas.microsoft.com/office/drawing/2016/SVG/main" r:embed="rId7"/>
              </a:ext>
            </a:extLst>
          </a:blip>
          <a:stretch/>
        </p:blipFill>
        <p:spPr bwMode="auto">
          <a:xfrm rot="10800000">
            <a:off x="6033166" y="2998280"/>
            <a:ext cx="457200" cy="457200"/>
          </a:xfrm>
          <a:prstGeom prst="rect">
            <a:avLst/>
          </a:prstGeom>
        </p:spPr>
      </p:pic>
      <p:pic>
        <p:nvPicPr>
          <p:cNvPr id="29" name="Grafik 28" descr="Schuhabdrücke mit einfarbiger Füllung"/>
          <p:cNvPicPr>
            <a:picLocks noChangeAspect="1"/>
          </p:cNvPicPr>
          <p:nvPr/>
        </p:nvPicPr>
        <p:blipFill>
          <a:blip r:embed="rId8">
            <a:extLst>
              <a:ext uri="{96DAC541-7B7A-43D3-8B79-37D633B846F1}">
                <asvg:svgBlip xmlns:asvg="http://schemas.microsoft.com/office/drawing/2016/SVG/main" r:embed="rId9"/>
              </a:ext>
            </a:extLst>
          </a:blip>
          <a:stretch/>
        </p:blipFill>
        <p:spPr bwMode="auto">
          <a:xfrm rot="10800000">
            <a:off x="1398277" y="3005470"/>
            <a:ext cx="457200" cy="457200"/>
          </a:xfrm>
          <a:prstGeom prst="rect">
            <a:avLst/>
          </a:prstGeom>
        </p:spPr>
      </p:pic>
      <p:pic>
        <p:nvPicPr>
          <p:cNvPr id="30" name="Grafik 29" descr="Schuhabdrücke mit einfarbiger Füllung"/>
          <p:cNvPicPr>
            <a:picLocks noChangeAspect="1"/>
          </p:cNvPicPr>
          <p:nvPr/>
        </p:nvPicPr>
        <p:blipFill>
          <a:blip r:embed="rId10"/>
          <a:stretch/>
        </p:blipFill>
        <p:spPr bwMode="auto">
          <a:xfrm rot="10800000">
            <a:off x="10425436" y="2974264"/>
            <a:ext cx="457200"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455252" y="4386647"/>
            <a:ext cx="1112108" cy="461665"/>
          </a:xfrm>
          <a:prstGeom prst="rect">
            <a:avLst/>
          </a:prstGeom>
          <a:noFill/>
        </p:spPr>
        <p:txBody>
          <a:bodyPr wrap="square" rtlCol="0">
            <a:spAutoFit/>
          </a:bodyPr>
          <a:lstStyle/>
          <a:p>
            <a:pPr>
              <a:defRPr/>
            </a:pPr>
            <a:r>
              <a:rPr lang="de-DE" sz="2400">
                <a:latin typeface="Arial"/>
                <a:cs typeface="Arial"/>
              </a:rPr>
              <a:t>nie</a:t>
            </a:r>
            <a:endParaRPr/>
          </a:p>
        </p:txBody>
      </p:sp>
      <p:sp>
        <p:nvSpPr>
          <p:cNvPr id="7" name="Textfeld 6"/>
          <p:cNvSpPr txBox="1"/>
          <p:nvPr/>
        </p:nvSpPr>
        <p:spPr bwMode="auto">
          <a:xfrm>
            <a:off x="10624640" y="4386647"/>
            <a:ext cx="1112108" cy="461665"/>
          </a:xfrm>
          <a:prstGeom prst="rect">
            <a:avLst/>
          </a:prstGeom>
          <a:noFill/>
        </p:spPr>
        <p:txBody>
          <a:bodyPr wrap="square" rtlCol="0">
            <a:spAutoFit/>
          </a:bodyPr>
          <a:lstStyle/>
          <a:p>
            <a:pPr>
              <a:defRPr/>
            </a:pPr>
            <a:r>
              <a:rPr lang="de-DE" sz="2400">
                <a:latin typeface="Arial"/>
                <a:cs typeface="Arial"/>
              </a:rPr>
              <a:t>täglich</a:t>
            </a:r>
            <a:endParaRPr/>
          </a:p>
        </p:txBody>
      </p:sp>
      <p:sp>
        <p:nvSpPr>
          <p:cNvPr id="3" name="Textfeld 2"/>
          <p:cNvSpPr txBox="1"/>
          <p:nvPr/>
        </p:nvSpPr>
        <p:spPr bwMode="auto">
          <a:xfrm>
            <a:off x="1494693" y="4388863"/>
            <a:ext cx="1112108" cy="830997"/>
          </a:xfrm>
          <a:prstGeom prst="rect">
            <a:avLst/>
          </a:prstGeom>
          <a:noFill/>
        </p:spPr>
        <p:txBody>
          <a:bodyPr wrap="square" rtlCol="0">
            <a:spAutoFit/>
          </a:bodyPr>
          <a:lstStyle/>
          <a:p>
            <a:pPr>
              <a:defRPr/>
            </a:pPr>
            <a:r>
              <a:rPr lang="de-DE" sz="2400">
                <a:latin typeface="Arial"/>
                <a:cs typeface="Arial"/>
              </a:rPr>
              <a:t>1 x im Monat</a:t>
            </a:r>
            <a:endParaRPr/>
          </a:p>
        </p:txBody>
      </p:sp>
      <p:sp>
        <p:nvSpPr>
          <p:cNvPr id="4" name="Textfeld 3"/>
          <p:cNvSpPr txBox="1"/>
          <p:nvPr/>
        </p:nvSpPr>
        <p:spPr bwMode="auto">
          <a:xfrm>
            <a:off x="3056022" y="4386647"/>
            <a:ext cx="1601092" cy="830997"/>
          </a:xfrm>
          <a:prstGeom prst="rect">
            <a:avLst/>
          </a:prstGeom>
          <a:noFill/>
        </p:spPr>
        <p:txBody>
          <a:bodyPr wrap="square" rtlCol="0">
            <a:spAutoFit/>
          </a:bodyPr>
          <a:lstStyle/>
          <a:p>
            <a:pPr>
              <a:defRPr/>
            </a:pPr>
            <a:r>
              <a:rPr lang="de-DE" sz="2400">
                <a:latin typeface="Arial"/>
                <a:cs typeface="Arial"/>
              </a:rPr>
              <a:t>mehrmals im Monat</a:t>
            </a:r>
            <a:endParaRPr/>
          </a:p>
        </p:txBody>
      </p:sp>
      <p:sp>
        <p:nvSpPr>
          <p:cNvPr id="8" name="Textfeld 7"/>
          <p:cNvSpPr txBox="1"/>
          <p:nvPr/>
        </p:nvSpPr>
        <p:spPr bwMode="auto">
          <a:xfrm>
            <a:off x="5412414" y="4386648"/>
            <a:ext cx="1844486" cy="461665"/>
          </a:xfrm>
          <a:prstGeom prst="rect">
            <a:avLst/>
          </a:prstGeom>
          <a:noFill/>
        </p:spPr>
        <p:txBody>
          <a:bodyPr wrap="square" rtlCol="0">
            <a:spAutoFit/>
          </a:bodyPr>
          <a:lstStyle/>
          <a:p>
            <a:pPr>
              <a:defRPr/>
            </a:pPr>
            <a:r>
              <a:rPr lang="de-DE" sz="2400">
                <a:latin typeface="Arial"/>
                <a:cs typeface="Arial"/>
              </a:rPr>
              <a:t>wöchentlich</a:t>
            </a:r>
            <a:endParaRPr/>
          </a:p>
        </p:txBody>
      </p:sp>
      <p:sp>
        <p:nvSpPr>
          <p:cNvPr id="9" name="Textfeld 8"/>
          <p:cNvSpPr txBox="1"/>
          <p:nvPr/>
        </p:nvSpPr>
        <p:spPr bwMode="auto">
          <a:xfrm>
            <a:off x="8237069" y="4386647"/>
            <a:ext cx="1844486" cy="830997"/>
          </a:xfrm>
          <a:prstGeom prst="rect">
            <a:avLst/>
          </a:prstGeom>
          <a:noFill/>
        </p:spPr>
        <p:txBody>
          <a:bodyPr wrap="square" rtlCol="0">
            <a:spAutoFit/>
          </a:bodyPr>
          <a:lstStyle/>
          <a:p>
            <a:pPr>
              <a:defRPr/>
            </a:pPr>
            <a:r>
              <a:rPr lang="de-DE" sz="2400">
                <a:latin typeface="Arial"/>
                <a:cs typeface="Arial"/>
              </a:rPr>
              <a:t>mehrmals die Woche</a:t>
            </a:r>
            <a:endParaRPr/>
          </a:p>
        </p:txBody>
      </p:sp>
      <p:sp>
        <p:nvSpPr>
          <p:cNvPr id="12" name="Titel 1"/>
          <p:cNvSpPr>
            <a:spLocks noGrp="1"/>
          </p:cNvSpPr>
          <p:nvPr>
            <p:ph type="title"/>
          </p:nvPr>
        </p:nvSpPr>
        <p:spPr bwMode="auto">
          <a:xfrm>
            <a:off x="1235242" y="954672"/>
            <a:ext cx="10515600" cy="1325563"/>
          </a:xfrm>
        </p:spPr>
        <p:txBody>
          <a:bodyPr/>
          <a:lstStyle/>
          <a:p>
            <a:pPr algn="ctr">
              <a:defRPr/>
            </a:pPr>
            <a:r>
              <a:rPr lang="de-DE"/>
              <a:t>Hass im Internet begegnet mir …</a:t>
            </a:r>
            <a:endParaRPr/>
          </a:p>
        </p:txBody>
      </p:sp>
      <p:sp>
        <p:nvSpPr>
          <p:cNvPr id="13" name="Pfeil: nach links und rechts 12"/>
          <p:cNvSpPr/>
          <p:nvPr/>
        </p:nvSpPr>
        <p:spPr bwMode="auto">
          <a:xfrm>
            <a:off x="1494693" y="2711950"/>
            <a:ext cx="9237475" cy="1077997"/>
          </a:xfrm>
          <a:prstGeom prst="leftRightArrow">
            <a:avLst>
              <a:gd name="adj1" fmla="val 55622"/>
              <a:gd name="adj2" fmla="val 50000"/>
            </a:avLst>
          </a:prstGeom>
          <a:solidFill>
            <a:srgbClr val="662483"/>
          </a:solidFill>
          <a:ln>
            <a:solidFill>
              <a:srgbClr val="66248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latin typeface="Arial"/>
              <a:cs typeface="Arial"/>
            </a:endParaRPr>
          </a:p>
        </p:txBody>
      </p:sp>
      <p:pic>
        <p:nvPicPr>
          <p:cNvPr id="14" name="Grafik 13" descr="Schuhabdrücke mit einfarbiger Füllung"/>
          <p:cNvPicPr>
            <a:picLocks noChangeAspect="1"/>
          </p:cNvPicPr>
          <p:nvPr/>
        </p:nvPicPr>
        <p:blipFill>
          <a:blip r:embed="rId3"/>
          <a:stretch/>
        </p:blipFill>
        <p:spPr bwMode="auto">
          <a:xfrm rot="5400000">
            <a:off x="6915247" y="3006707"/>
            <a:ext cx="538566" cy="538566"/>
          </a:xfrm>
          <a:prstGeom prst="rect">
            <a:avLst/>
          </a:prstGeom>
        </p:spPr>
      </p:pic>
      <p:pic>
        <p:nvPicPr>
          <p:cNvPr id="15" name="Grafik 14" descr="Schuhabdrücke mit einfarbiger Füllung"/>
          <p:cNvPicPr>
            <a:picLocks noChangeAspect="1"/>
          </p:cNvPicPr>
          <p:nvPr/>
        </p:nvPicPr>
        <p:blipFill>
          <a:blip r:embed="rId3"/>
          <a:stretch/>
        </p:blipFill>
        <p:spPr bwMode="auto">
          <a:xfrm rot="5400000">
            <a:off x="7782727" y="3006708"/>
            <a:ext cx="538566" cy="538566"/>
          </a:xfrm>
          <a:prstGeom prst="rect">
            <a:avLst/>
          </a:prstGeom>
        </p:spPr>
      </p:pic>
      <p:pic>
        <p:nvPicPr>
          <p:cNvPr id="16" name="Grafik 15" descr="Schuhabdrücke mit einfarbiger Füllung"/>
          <p:cNvPicPr>
            <a:picLocks noChangeAspect="1"/>
          </p:cNvPicPr>
          <p:nvPr/>
        </p:nvPicPr>
        <p:blipFill>
          <a:blip r:embed="rId3"/>
          <a:stretch/>
        </p:blipFill>
        <p:spPr bwMode="auto">
          <a:xfrm rot="5400000">
            <a:off x="8758489" y="3006707"/>
            <a:ext cx="538566" cy="538566"/>
          </a:xfrm>
          <a:prstGeom prst="rect">
            <a:avLst/>
          </a:prstGeom>
        </p:spPr>
      </p:pic>
      <p:pic>
        <p:nvPicPr>
          <p:cNvPr id="17" name="Grafik 16" descr="Schuhabdrücke mit einfarbiger Füllung"/>
          <p:cNvPicPr>
            <a:picLocks noChangeAspect="1"/>
          </p:cNvPicPr>
          <p:nvPr/>
        </p:nvPicPr>
        <p:blipFill>
          <a:blip r:embed="rId3"/>
          <a:stretch/>
        </p:blipFill>
        <p:spPr bwMode="auto">
          <a:xfrm rot="5400000">
            <a:off x="9603110" y="3006707"/>
            <a:ext cx="538566" cy="538566"/>
          </a:xfrm>
          <a:prstGeom prst="rect">
            <a:avLst/>
          </a:prstGeom>
        </p:spPr>
      </p:pic>
      <p:pic>
        <p:nvPicPr>
          <p:cNvPr id="18" name="Grafik 17" descr="Schuhabdrücke mit einfarbiger Füllung"/>
          <p:cNvPicPr>
            <a:picLocks noChangeAspect="1"/>
          </p:cNvPicPr>
          <p:nvPr/>
        </p:nvPicPr>
        <p:blipFill>
          <a:blip r:embed="rId3"/>
          <a:stretch/>
        </p:blipFill>
        <p:spPr bwMode="auto">
          <a:xfrm rot="16199999">
            <a:off x="2110758" y="3005468"/>
            <a:ext cx="538566" cy="538566"/>
          </a:xfrm>
          <a:prstGeom prst="rect">
            <a:avLst/>
          </a:prstGeom>
        </p:spPr>
      </p:pic>
      <p:pic>
        <p:nvPicPr>
          <p:cNvPr id="19" name="Grafik 18" descr="Schuhabdrücke mit einfarbiger Füllung"/>
          <p:cNvPicPr>
            <a:picLocks noChangeAspect="1"/>
          </p:cNvPicPr>
          <p:nvPr/>
        </p:nvPicPr>
        <p:blipFill>
          <a:blip r:embed="rId3"/>
          <a:stretch/>
        </p:blipFill>
        <p:spPr bwMode="auto">
          <a:xfrm rot="16199999">
            <a:off x="3183974" y="3005468"/>
            <a:ext cx="538566" cy="538566"/>
          </a:xfrm>
          <a:prstGeom prst="rect">
            <a:avLst/>
          </a:prstGeom>
        </p:spPr>
      </p:pic>
      <p:pic>
        <p:nvPicPr>
          <p:cNvPr id="20" name="Grafik 19" descr="Schuhabdrücke mit einfarbiger Füllung"/>
          <p:cNvPicPr>
            <a:picLocks noChangeAspect="1"/>
          </p:cNvPicPr>
          <p:nvPr/>
        </p:nvPicPr>
        <p:blipFill>
          <a:blip r:embed="rId3"/>
          <a:stretch/>
        </p:blipFill>
        <p:spPr bwMode="auto">
          <a:xfrm rot="16199999">
            <a:off x="4207864" y="3005468"/>
            <a:ext cx="538566" cy="538566"/>
          </a:xfrm>
          <a:prstGeom prst="rect">
            <a:avLst/>
          </a:prstGeom>
        </p:spPr>
      </p:pic>
      <p:pic>
        <p:nvPicPr>
          <p:cNvPr id="21" name="Grafik 20" descr="Schuhabdrücke mit einfarbiger Füllung"/>
          <p:cNvPicPr>
            <a:picLocks noChangeAspect="1"/>
          </p:cNvPicPr>
          <p:nvPr/>
        </p:nvPicPr>
        <p:blipFill>
          <a:blip r:embed="rId3"/>
          <a:stretch/>
        </p:blipFill>
        <p:spPr bwMode="auto">
          <a:xfrm rot="16199999">
            <a:off x="5100613" y="3005468"/>
            <a:ext cx="538566" cy="538566"/>
          </a:xfrm>
          <a:prstGeom prst="rect">
            <a:avLst/>
          </a:prstGeom>
        </p:spPr>
      </p:pic>
      <p:pic>
        <p:nvPicPr>
          <p:cNvPr id="22" name="Grafik 21" descr="Schuhabdrücke mit einfarbiger Füllung"/>
          <p:cNvPicPr>
            <a:picLocks noChangeAspect="1"/>
          </p:cNvPicPr>
          <p:nvPr/>
        </p:nvPicPr>
        <p:blipFill>
          <a:blip r:embed="rId3"/>
          <a:stretch/>
        </p:blipFill>
        <p:spPr bwMode="auto">
          <a:xfrm rot="10800000">
            <a:off x="5994512" y="2998278"/>
            <a:ext cx="538566" cy="538566"/>
          </a:xfrm>
          <a:prstGeom prst="rect">
            <a:avLst/>
          </a:prstGeom>
        </p:spPr>
      </p:pic>
      <p:pic>
        <p:nvPicPr>
          <p:cNvPr id="23" name="Grafik 22" descr="Schuhabdrücke mit einfarbiger Füllung"/>
          <p:cNvPicPr>
            <a:picLocks noChangeAspect="1"/>
          </p:cNvPicPr>
          <p:nvPr/>
        </p:nvPicPr>
        <p:blipFill>
          <a:blip r:embed="rId4"/>
          <a:stretch/>
        </p:blipFill>
        <p:spPr bwMode="auto">
          <a:xfrm rot="10800000">
            <a:off x="516017" y="2974261"/>
            <a:ext cx="538566" cy="538566"/>
          </a:xfrm>
          <a:prstGeom prst="rect">
            <a:avLst/>
          </a:prstGeom>
        </p:spPr>
      </p:pic>
      <p:pic>
        <p:nvPicPr>
          <p:cNvPr id="24" name="Grafik 23" descr="Schuhabdrücke mit einfarbiger Füllung"/>
          <p:cNvPicPr>
            <a:picLocks noChangeAspect="1"/>
          </p:cNvPicPr>
          <p:nvPr/>
        </p:nvPicPr>
        <p:blipFill>
          <a:blip r:embed="rId4"/>
          <a:stretch/>
        </p:blipFill>
        <p:spPr bwMode="auto">
          <a:xfrm rot="10800000">
            <a:off x="10964301" y="2974262"/>
            <a:ext cx="538566" cy="5385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4800"/>
              <a:t>Es kommt ... vor, dass jemand demjenigen, der angegriffen wird, im Internet beisteht/hilft.</a:t>
            </a:r>
            <a:endParaRPr/>
          </a:p>
        </p:txBody>
      </p:sp>
      <p:sp>
        <p:nvSpPr>
          <p:cNvPr id="6" name="Textfeld 5"/>
          <p:cNvSpPr txBox="1"/>
          <p:nvPr/>
        </p:nvSpPr>
        <p:spPr bwMode="auto">
          <a:xfrm>
            <a:off x="838200" y="4386647"/>
            <a:ext cx="1112108" cy="461665"/>
          </a:xfrm>
          <a:prstGeom prst="rect">
            <a:avLst/>
          </a:prstGeom>
          <a:noFill/>
        </p:spPr>
        <p:txBody>
          <a:bodyPr wrap="square" rtlCol="0">
            <a:spAutoFit/>
          </a:bodyPr>
          <a:lstStyle/>
          <a:p>
            <a:pPr>
              <a:defRPr/>
            </a:pPr>
            <a:r>
              <a:rPr lang="de-DE" sz="2400">
                <a:latin typeface="Arial"/>
                <a:cs typeface="Arial"/>
              </a:rPr>
              <a:t>selten</a:t>
            </a:r>
            <a:endParaRPr/>
          </a:p>
        </p:txBody>
      </p:sp>
      <p:sp>
        <p:nvSpPr>
          <p:cNvPr id="7" name="Textfeld 6"/>
          <p:cNvSpPr txBox="1"/>
          <p:nvPr/>
        </p:nvSpPr>
        <p:spPr bwMode="auto">
          <a:xfrm>
            <a:off x="10334477" y="4386233"/>
            <a:ext cx="1112108" cy="461665"/>
          </a:xfrm>
          <a:prstGeom prst="rect">
            <a:avLst/>
          </a:prstGeom>
          <a:noFill/>
        </p:spPr>
        <p:txBody>
          <a:bodyPr wrap="square" rtlCol="0">
            <a:spAutoFit/>
          </a:bodyPr>
          <a:lstStyle/>
          <a:p>
            <a:pPr>
              <a:defRPr/>
            </a:pPr>
            <a:r>
              <a:rPr lang="de-DE" sz="2400">
                <a:latin typeface="Arial"/>
                <a:cs typeface="Arial"/>
              </a:rPr>
              <a:t>häufig</a:t>
            </a:r>
            <a:endParaRPr/>
          </a:p>
        </p:txBody>
      </p:sp>
      <p:sp>
        <p:nvSpPr>
          <p:cNvPr id="8" name="Pfeil: nach links und rechts 7"/>
          <p:cNvSpPr/>
          <p:nvPr/>
        </p:nvSpPr>
        <p:spPr bwMode="auto">
          <a:xfrm>
            <a:off x="2433834" y="2711950"/>
            <a:ext cx="7641843" cy="1027245"/>
          </a:xfrm>
          <a:prstGeom prst="leftRightArrow">
            <a:avLst>
              <a:gd name="adj1" fmla="val 55622"/>
              <a:gd name="adj2" fmla="val 50000"/>
            </a:avLst>
          </a:prstGeom>
          <a:solidFill>
            <a:srgbClr val="662483"/>
          </a:solidFill>
          <a:ln>
            <a:solidFill>
              <a:srgbClr val="66248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latin typeface="Arial"/>
              <a:cs typeface="Arial"/>
            </a:endParaRPr>
          </a:p>
        </p:txBody>
      </p:sp>
      <p:pic>
        <p:nvPicPr>
          <p:cNvPr id="9" name="Grafik 8" descr="Schuhabdrücke mit einfarbiger Füllung"/>
          <p:cNvPicPr>
            <a:picLocks noChangeAspect="1"/>
          </p:cNvPicPr>
          <p:nvPr/>
        </p:nvPicPr>
        <p:blipFill>
          <a:blip r:embed="rId3"/>
          <a:stretch/>
        </p:blipFill>
        <p:spPr bwMode="auto">
          <a:xfrm rot="5400000">
            <a:off x="6953901" y="3006708"/>
            <a:ext cx="457200" cy="457200"/>
          </a:xfrm>
          <a:prstGeom prst="rect">
            <a:avLst/>
          </a:prstGeom>
        </p:spPr>
      </p:pic>
      <p:pic>
        <p:nvPicPr>
          <p:cNvPr id="10" name="Grafik 9" descr="Schuhabdrücke mit einfarbiger Füllung"/>
          <p:cNvPicPr>
            <a:picLocks noChangeAspect="1"/>
          </p:cNvPicPr>
          <p:nvPr/>
        </p:nvPicPr>
        <p:blipFill>
          <a:blip r:embed="rId3"/>
          <a:stretch/>
        </p:blipFill>
        <p:spPr bwMode="auto">
          <a:xfrm rot="5400000">
            <a:off x="7737157" y="3006709"/>
            <a:ext cx="457200" cy="457200"/>
          </a:xfrm>
          <a:prstGeom prst="rect">
            <a:avLst/>
          </a:prstGeom>
        </p:spPr>
      </p:pic>
      <p:pic>
        <p:nvPicPr>
          <p:cNvPr id="11" name="Grafik 10" descr="Schuhabdrücke mit einfarbiger Füllung"/>
          <p:cNvPicPr>
            <a:picLocks noChangeAspect="1"/>
          </p:cNvPicPr>
          <p:nvPr/>
        </p:nvPicPr>
        <p:blipFill>
          <a:blip r:embed="rId3"/>
          <a:stretch/>
        </p:blipFill>
        <p:spPr bwMode="auto">
          <a:xfrm rot="5400000">
            <a:off x="8364005" y="3006708"/>
            <a:ext cx="457200" cy="457200"/>
          </a:xfrm>
          <a:prstGeom prst="rect">
            <a:avLst/>
          </a:prstGeom>
        </p:spPr>
      </p:pic>
      <p:pic>
        <p:nvPicPr>
          <p:cNvPr id="12" name="Grafik 11" descr="Schuhabdrücke mit einfarbiger Füllung"/>
          <p:cNvPicPr>
            <a:picLocks noChangeAspect="1"/>
          </p:cNvPicPr>
          <p:nvPr/>
        </p:nvPicPr>
        <p:blipFill>
          <a:blip r:embed="rId3"/>
          <a:stretch/>
        </p:blipFill>
        <p:spPr bwMode="auto">
          <a:xfrm rot="5400000">
            <a:off x="9016118" y="3006708"/>
            <a:ext cx="457200" cy="457200"/>
          </a:xfrm>
          <a:prstGeom prst="rect">
            <a:avLst/>
          </a:prstGeom>
        </p:spPr>
      </p:pic>
      <p:pic>
        <p:nvPicPr>
          <p:cNvPr id="13" name="Grafik 12" descr="Schuhabdrücke mit einfarbiger Füllung"/>
          <p:cNvPicPr>
            <a:picLocks noChangeAspect="1"/>
          </p:cNvPicPr>
          <p:nvPr/>
        </p:nvPicPr>
        <p:blipFill>
          <a:blip r:embed="rId3"/>
          <a:stretch/>
        </p:blipFill>
        <p:spPr bwMode="auto">
          <a:xfrm rot="16199999">
            <a:off x="3208192" y="3005471"/>
            <a:ext cx="457200" cy="457200"/>
          </a:xfrm>
          <a:prstGeom prst="rect">
            <a:avLst/>
          </a:prstGeom>
        </p:spPr>
      </p:pic>
      <p:pic>
        <p:nvPicPr>
          <p:cNvPr id="14" name="Grafik 13" descr="Schuhabdrücke mit einfarbiger Füllung"/>
          <p:cNvPicPr>
            <a:picLocks noChangeAspect="1"/>
          </p:cNvPicPr>
          <p:nvPr/>
        </p:nvPicPr>
        <p:blipFill>
          <a:blip r:embed="rId3"/>
          <a:stretch/>
        </p:blipFill>
        <p:spPr bwMode="auto">
          <a:xfrm rot="16199999">
            <a:off x="3860305" y="3005471"/>
            <a:ext cx="457200" cy="457200"/>
          </a:xfrm>
          <a:prstGeom prst="rect">
            <a:avLst/>
          </a:prstGeom>
        </p:spPr>
      </p:pic>
      <p:pic>
        <p:nvPicPr>
          <p:cNvPr id="15" name="Grafik 14" descr="Schuhabdrücke mit einfarbiger Füllung"/>
          <p:cNvPicPr>
            <a:picLocks noChangeAspect="1"/>
          </p:cNvPicPr>
          <p:nvPr/>
        </p:nvPicPr>
        <p:blipFill>
          <a:blip r:embed="rId3"/>
          <a:stretch/>
        </p:blipFill>
        <p:spPr bwMode="auto">
          <a:xfrm rot="16199999">
            <a:off x="4487153" y="3005470"/>
            <a:ext cx="457200" cy="457200"/>
          </a:xfrm>
          <a:prstGeom prst="rect">
            <a:avLst/>
          </a:prstGeom>
        </p:spPr>
      </p:pic>
      <p:pic>
        <p:nvPicPr>
          <p:cNvPr id="16" name="Grafik 15" descr="Schuhabdrücke mit einfarbiger Füllung"/>
          <p:cNvPicPr>
            <a:picLocks noChangeAspect="1"/>
          </p:cNvPicPr>
          <p:nvPr/>
        </p:nvPicPr>
        <p:blipFill>
          <a:blip r:embed="rId3"/>
          <a:stretch/>
        </p:blipFill>
        <p:spPr bwMode="auto">
          <a:xfrm rot="16199999">
            <a:off x="5139266" y="3005470"/>
            <a:ext cx="457200" cy="457200"/>
          </a:xfrm>
          <a:prstGeom prst="rect">
            <a:avLst/>
          </a:prstGeom>
        </p:spPr>
      </p:pic>
      <p:pic>
        <p:nvPicPr>
          <p:cNvPr id="17" name="Grafik 16" descr="Schuhabdrücke mit einfarbiger Füllung"/>
          <p:cNvPicPr>
            <a:picLocks noChangeAspect="1"/>
          </p:cNvPicPr>
          <p:nvPr/>
        </p:nvPicPr>
        <p:blipFill>
          <a:blip r:embed="rId3"/>
          <a:stretch/>
        </p:blipFill>
        <p:spPr bwMode="auto">
          <a:xfrm rot="10800000">
            <a:off x="6033166" y="2998280"/>
            <a:ext cx="457200" cy="457200"/>
          </a:xfrm>
          <a:prstGeom prst="rect">
            <a:avLst/>
          </a:prstGeom>
        </p:spPr>
      </p:pic>
      <p:pic>
        <p:nvPicPr>
          <p:cNvPr id="18" name="Grafik 17" descr="Schuhabdrücke mit einfarbiger Füllung"/>
          <p:cNvPicPr>
            <a:picLocks noChangeAspect="1"/>
          </p:cNvPicPr>
          <p:nvPr/>
        </p:nvPicPr>
        <p:blipFill>
          <a:blip r:embed="rId4"/>
          <a:stretch/>
        </p:blipFill>
        <p:spPr bwMode="auto">
          <a:xfrm rot="10800000">
            <a:off x="1398277" y="3005470"/>
            <a:ext cx="457200" cy="457200"/>
          </a:xfrm>
          <a:prstGeom prst="rect">
            <a:avLst/>
          </a:prstGeom>
        </p:spPr>
      </p:pic>
      <p:pic>
        <p:nvPicPr>
          <p:cNvPr id="19" name="Grafik 18" descr="Schuhabdrücke mit einfarbiger Füllung"/>
          <p:cNvPicPr>
            <a:picLocks noChangeAspect="1"/>
          </p:cNvPicPr>
          <p:nvPr/>
        </p:nvPicPr>
        <p:blipFill>
          <a:blip r:embed="rId4"/>
          <a:stretch/>
        </p:blipFill>
        <p:spPr bwMode="auto">
          <a:xfrm rot="10800000">
            <a:off x="10425436" y="2974264"/>
            <a:ext cx="457200" cy="457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feld 5"/>
          <p:cNvSpPr txBox="1"/>
          <p:nvPr/>
        </p:nvSpPr>
        <p:spPr bwMode="auto">
          <a:xfrm>
            <a:off x="455252" y="4386647"/>
            <a:ext cx="1112108" cy="461665"/>
          </a:xfrm>
          <a:prstGeom prst="rect">
            <a:avLst/>
          </a:prstGeom>
          <a:noFill/>
        </p:spPr>
        <p:txBody>
          <a:bodyPr wrap="square" rtlCol="0">
            <a:spAutoFit/>
          </a:bodyPr>
          <a:lstStyle/>
          <a:p>
            <a:pPr>
              <a:defRPr/>
            </a:pPr>
            <a:r>
              <a:rPr lang="de-DE" sz="2400">
                <a:latin typeface="Arial"/>
                <a:cs typeface="Arial"/>
              </a:rPr>
              <a:t>nie</a:t>
            </a:r>
            <a:endParaRPr/>
          </a:p>
        </p:txBody>
      </p:sp>
      <p:sp>
        <p:nvSpPr>
          <p:cNvPr id="7" name="Textfeld 6"/>
          <p:cNvSpPr txBox="1"/>
          <p:nvPr/>
        </p:nvSpPr>
        <p:spPr bwMode="auto">
          <a:xfrm>
            <a:off x="10624640" y="4386647"/>
            <a:ext cx="1112108" cy="461665"/>
          </a:xfrm>
          <a:prstGeom prst="rect">
            <a:avLst/>
          </a:prstGeom>
          <a:noFill/>
        </p:spPr>
        <p:txBody>
          <a:bodyPr wrap="square" rtlCol="0">
            <a:spAutoFit/>
          </a:bodyPr>
          <a:lstStyle/>
          <a:p>
            <a:pPr>
              <a:defRPr/>
            </a:pPr>
            <a:r>
              <a:rPr lang="de-DE" sz="2400">
                <a:latin typeface="Arial"/>
                <a:cs typeface="Arial"/>
              </a:rPr>
              <a:t>täglich</a:t>
            </a:r>
            <a:endParaRPr/>
          </a:p>
        </p:txBody>
      </p:sp>
      <p:sp>
        <p:nvSpPr>
          <p:cNvPr id="3" name="Textfeld 2"/>
          <p:cNvSpPr txBox="1"/>
          <p:nvPr/>
        </p:nvSpPr>
        <p:spPr bwMode="auto">
          <a:xfrm>
            <a:off x="1494693" y="4388863"/>
            <a:ext cx="1112108" cy="830997"/>
          </a:xfrm>
          <a:prstGeom prst="rect">
            <a:avLst/>
          </a:prstGeom>
          <a:noFill/>
        </p:spPr>
        <p:txBody>
          <a:bodyPr wrap="square" rtlCol="0">
            <a:spAutoFit/>
          </a:bodyPr>
          <a:lstStyle/>
          <a:p>
            <a:pPr>
              <a:defRPr/>
            </a:pPr>
            <a:r>
              <a:rPr lang="de-DE" sz="2400">
                <a:latin typeface="Arial"/>
                <a:cs typeface="Arial"/>
              </a:rPr>
              <a:t>1 x im Monat</a:t>
            </a:r>
            <a:endParaRPr/>
          </a:p>
        </p:txBody>
      </p:sp>
      <p:sp>
        <p:nvSpPr>
          <p:cNvPr id="4" name="Textfeld 3"/>
          <p:cNvSpPr txBox="1"/>
          <p:nvPr/>
        </p:nvSpPr>
        <p:spPr bwMode="auto">
          <a:xfrm>
            <a:off x="3056022" y="4386647"/>
            <a:ext cx="1601092" cy="830997"/>
          </a:xfrm>
          <a:prstGeom prst="rect">
            <a:avLst/>
          </a:prstGeom>
          <a:noFill/>
        </p:spPr>
        <p:txBody>
          <a:bodyPr wrap="square" rtlCol="0">
            <a:spAutoFit/>
          </a:bodyPr>
          <a:lstStyle/>
          <a:p>
            <a:pPr>
              <a:defRPr/>
            </a:pPr>
            <a:r>
              <a:rPr lang="de-DE" sz="2400">
                <a:latin typeface="Arial"/>
                <a:cs typeface="Arial"/>
              </a:rPr>
              <a:t>mehrmals im Monat</a:t>
            </a:r>
            <a:endParaRPr/>
          </a:p>
        </p:txBody>
      </p:sp>
      <p:sp>
        <p:nvSpPr>
          <p:cNvPr id="8" name="Textfeld 7"/>
          <p:cNvSpPr txBox="1"/>
          <p:nvPr/>
        </p:nvSpPr>
        <p:spPr bwMode="auto">
          <a:xfrm>
            <a:off x="5412414" y="4386648"/>
            <a:ext cx="1844486" cy="461665"/>
          </a:xfrm>
          <a:prstGeom prst="rect">
            <a:avLst/>
          </a:prstGeom>
          <a:noFill/>
        </p:spPr>
        <p:txBody>
          <a:bodyPr wrap="square" rtlCol="0">
            <a:spAutoFit/>
          </a:bodyPr>
          <a:lstStyle/>
          <a:p>
            <a:pPr>
              <a:defRPr/>
            </a:pPr>
            <a:r>
              <a:rPr lang="de-DE" sz="2400">
                <a:latin typeface="Arial"/>
                <a:cs typeface="Arial"/>
              </a:rPr>
              <a:t>wöchentlich</a:t>
            </a:r>
            <a:endParaRPr/>
          </a:p>
        </p:txBody>
      </p:sp>
      <p:sp>
        <p:nvSpPr>
          <p:cNvPr id="9" name="Textfeld 8"/>
          <p:cNvSpPr txBox="1"/>
          <p:nvPr/>
        </p:nvSpPr>
        <p:spPr bwMode="auto">
          <a:xfrm>
            <a:off x="8237069" y="4386647"/>
            <a:ext cx="1844486" cy="830997"/>
          </a:xfrm>
          <a:prstGeom prst="rect">
            <a:avLst/>
          </a:prstGeom>
          <a:noFill/>
        </p:spPr>
        <p:txBody>
          <a:bodyPr wrap="square" rtlCol="0">
            <a:spAutoFit/>
          </a:bodyPr>
          <a:lstStyle/>
          <a:p>
            <a:pPr>
              <a:defRPr/>
            </a:pPr>
            <a:r>
              <a:rPr lang="de-DE" sz="2400">
                <a:latin typeface="Arial"/>
                <a:cs typeface="Arial"/>
              </a:rPr>
              <a:t>mehrmals die Woche</a:t>
            </a:r>
            <a:endParaRPr/>
          </a:p>
        </p:txBody>
      </p:sp>
      <p:sp>
        <p:nvSpPr>
          <p:cNvPr id="13" name="Pfeil: nach links und rechts 12"/>
          <p:cNvSpPr/>
          <p:nvPr/>
        </p:nvSpPr>
        <p:spPr bwMode="auto">
          <a:xfrm>
            <a:off x="1494693" y="2711950"/>
            <a:ext cx="9237475" cy="1077997"/>
          </a:xfrm>
          <a:prstGeom prst="leftRightArrow">
            <a:avLst>
              <a:gd name="adj1" fmla="val 55622"/>
              <a:gd name="adj2" fmla="val 50000"/>
            </a:avLst>
          </a:prstGeom>
          <a:solidFill>
            <a:srgbClr val="662483"/>
          </a:solidFill>
          <a:ln>
            <a:solidFill>
              <a:srgbClr val="66248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latin typeface="Arial"/>
              <a:cs typeface="Arial"/>
            </a:endParaRPr>
          </a:p>
        </p:txBody>
      </p:sp>
      <p:pic>
        <p:nvPicPr>
          <p:cNvPr id="14" name="Grafik 13" descr="Schuhabdrücke mit einfarbiger Füllung"/>
          <p:cNvPicPr>
            <a:picLocks noChangeAspect="1"/>
          </p:cNvPicPr>
          <p:nvPr/>
        </p:nvPicPr>
        <p:blipFill>
          <a:blip r:embed="rId3"/>
          <a:stretch/>
        </p:blipFill>
        <p:spPr bwMode="auto">
          <a:xfrm rot="5400000">
            <a:off x="6915247" y="3006707"/>
            <a:ext cx="538566" cy="538566"/>
          </a:xfrm>
          <a:prstGeom prst="rect">
            <a:avLst/>
          </a:prstGeom>
        </p:spPr>
      </p:pic>
      <p:pic>
        <p:nvPicPr>
          <p:cNvPr id="15" name="Grafik 14" descr="Schuhabdrücke mit einfarbiger Füllung"/>
          <p:cNvPicPr>
            <a:picLocks noChangeAspect="1"/>
          </p:cNvPicPr>
          <p:nvPr/>
        </p:nvPicPr>
        <p:blipFill>
          <a:blip r:embed="rId3"/>
          <a:stretch/>
        </p:blipFill>
        <p:spPr bwMode="auto">
          <a:xfrm rot="5400000">
            <a:off x="7782727" y="3006708"/>
            <a:ext cx="538566" cy="538566"/>
          </a:xfrm>
          <a:prstGeom prst="rect">
            <a:avLst/>
          </a:prstGeom>
        </p:spPr>
      </p:pic>
      <p:pic>
        <p:nvPicPr>
          <p:cNvPr id="16" name="Grafik 15" descr="Schuhabdrücke mit einfarbiger Füllung"/>
          <p:cNvPicPr>
            <a:picLocks noChangeAspect="1"/>
          </p:cNvPicPr>
          <p:nvPr/>
        </p:nvPicPr>
        <p:blipFill>
          <a:blip r:embed="rId3"/>
          <a:stretch/>
        </p:blipFill>
        <p:spPr bwMode="auto">
          <a:xfrm rot="5400000">
            <a:off x="8758489" y="3006707"/>
            <a:ext cx="538566" cy="538566"/>
          </a:xfrm>
          <a:prstGeom prst="rect">
            <a:avLst/>
          </a:prstGeom>
        </p:spPr>
      </p:pic>
      <p:pic>
        <p:nvPicPr>
          <p:cNvPr id="17" name="Grafik 16" descr="Schuhabdrücke mit einfarbiger Füllung"/>
          <p:cNvPicPr>
            <a:picLocks noChangeAspect="1"/>
          </p:cNvPicPr>
          <p:nvPr/>
        </p:nvPicPr>
        <p:blipFill>
          <a:blip r:embed="rId3"/>
          <a:stretch/>
        </p:blipFill>
        <p:spPr bwMode="auto">
          <a:xfrm rot="5400000">
            <a:off x="9603110" y="3006707"/>
            <a:ext cx="538566" cy="538566"/>
          </a:xfrm>
          <a:prstGeom prst="rect">
            <a:avLst/>
          </a:prstGeom>
        </p:spPr>
      </p:pic>
      <p:pic>
        <p:nvPicPr>
          <p:cNvPr id="18" name="Grafik 17" descr="Schuhabdrücke mit einfarbiger Füllung"/>
          <p:cNvPicPr>
            <a:picLocks noChangeAspect="1"/>
          </p:cNvPicPr>
          <p:nvPr/>
        </p:nvPicPr>
        <p:blipFill>
          <a:blip r:embed="rId3"/>
          <a:stretch/>
        </p:blipFill>
        <p:spPr bwMode="auto">
          <a:xfrm rot="16199999">
            <a:off x="2110758" y="3005468"/>
            <a:ext cx="538566" cy="538566"/>
          </a:xfrm>
          <a:prstGeom prst="rect">
            <a:avLst/>
          </a:prstGeom>
        </p:spPr>
      </p:pic>
      <p:pic>
        <p:nvPicPr>
          <p:cNvPr id="19" name="Grafik 18" descr="Schuhabdrücke mit einfarbiger Füllung"/>
          <p:cNvPicPr>
            <a:picLocks noChangeAspect="1"/>
          </p:cNvPicPr>
          <p:nvPr/>
        </p:nvPicPr>
        <p:blipFill>
          <a:blip r:embed="rId3"/>
          <a:stretch/>
        </p:blipFill>
        <p:spPr bwMode="auto">
          <a:xfrm rot="16199999">
            <a:off x="3183974" y="3005468"/>
            <a:ext cx="538566" cy="538566"/>
          </a:xfrm>
          <a:prstGeom prst="rect">
            <a:avLst/>
          </a:prstGeom>
        </p:spPr>
      </p:pic>
      <p:pic>
        <p:nvPicPr>
          <p:cNvPr id="20" name="Grafik 19" descr="Schuhabdrücke mit einfarbiger Füllung"/>
          <p:cNvPicPr>
            <a:picLocks noChangeAspect="1"/>
          </p:cNvPicPr>
          <p:nvPr/>
        </p:nvPicPr>
        <p:blipFill>
          <a:blip r:embed="rId3"/>
          <a:stretch/>
        </p:blipFill>
        <p:spPr bwMode="auto">
          <a:xfrm rot="16199999">
            <a:off x="4207864" y="3005468"/>
            <a:ext cx="538566" cy="538566"/>
          </a:xfrm>
          <a:prstGeom prst="rect">
            <a:avLst/>
          </a:prstGeom>
        </p:spPr>
      </p:pic>
      <p:pic>
        <p:nvPicPr>
          <p:cNvPr id="21" name="Grafik 20" descr="Schuhabdrücke mit einfarbiger Füllung"/>
          <p:cNvPicPr>
            <a:picLocks noChangeAspect="1"/>
          </p:cNvPicPr>
          <p:nvPr/>
        </p:nvPicPr>
        <p:blipFill>
          <a:blip r:embed="rId3"/>
          <a:stretch/>
        </p:blipFill>
        <p:spPr bwMode="auto">
          <a:xfrm rot="16199999">
            <a:off x="5100613" y="3005468"/>
            <a:ext cx="538566" cy="538566"/>
          </a:xfrm>
          <a:prstGeom prst="rect">
            <a:avLst/>
          </a:prstGeom>
        </p:spPr>
      </p:pic>
      <p:pic>
        <p:nvPicPr>
          <p:cNvPr id="22" name="Grafik 21" descr="Schuhabdrücke mit einfarbiger Füllung"/>
          <p:cNvPicPr>
            <a:picLocks noChangeAspect="1"/>
          </p:cNvPicPr>
          <p:nvPr/>
        </p:nvPicPr>
        <p:blipFill>
          <a:blip r:embed="rId3"/>
          <a:stretch/>
        </p:blipFill>
        <p:spPr bwMode="auto">
          <a:xfrm rot="10800000">
            <a:off x="5994512" y="2998278"/>
            <a:ext cx="538566" cy="538566"/>
          </a:xfrm>
          <a:prstGeom prst="rect">
            <a:avLst/>
          </a:prstGeom>
        </p:spPr>
      </p:pic>
      <p:pic>
        <p:nvPicPr>
          <p:cNvPr id="23" name="Grafik 22" descr="Schuhabdrücke mit einfarbiger Füllung"/>
          <p:cNvPicPr>
            <a:picLocks noChangeAspect="1"/>
          </p:cNvPicPr>
          <p:nvPr/>
        </p:nvPicPr>
        <p:blipFill>
          <a:blip r:embed="rId4"/>
          <a:stretch/>
        </p:blipFill>
        <p:spPr bwMode="auto">
          <a:xfrm rot="10800000">
            <a:off x="516017" y="2974261"/>
            <a:ext cx="538566" cy="538566"/>
          </a:xfrm>
          <a:prstGeom prst="rect">
            <a:avLst/>
          </a:prstGeom>
        </p:spPr>
      </p:pic>
      <p:pic>
        <p:nvPicPr>
          <p:cNvPr id="24" name="Grafik 23" descr="Schuhabdrücke mit einfarbiger Füllung"/>
          <p:cNvPicPr>
            <a:picLocks noChangeAspect="1"/>
          </p:cNvPicPr>
          <p:nvPr/>
        </p:nvPicPr>
        <p:blipFill>
          <a:blip r:embed="rId4"/>
          <a:stretch/>
        </p:blipFill>
        <p:spPr bwMode="auto">
          <a:xfrm rot="10800000">
            <a:off x="10964301" y="2974262"/>
            <a:ext cx="538566" cy="538566"/>
          </a:xfrm>
          <a:prstGeom prst="rect">
            <a:avLst/>
          </a:prstGeom>
        </p:spPr>
      </p:pic>
      <p:sp>
        <p:nvSpPr>
          <p:cNvPr id="25" name="Titel 1"/>
          <p:cNvSpPr>
            <a:spLocks noGrp="1"/>
          </p:cNvSpPr>
          <p:nvPr>
            <p:ph type="title"/>
          </p:nvPr>
        </p:nvSpPr>
        <p:spPr bwMode="auto">
          <a:xfrm>
            <a:off x="838200" y="512567"/>
            <a:ext cx="10515600" cy="1325563"/>
          </a:xfrm>
        </p:spPr>
        <p:txBody>
          <a:bodyPr/>
          <a:lstStyle/>
          <a:p>
            <a:pPr>
              <a:defRPr/>
            </a:pPr>
            <a:r>
              <a:rPr lang="de-DE" sz="4800"/>
              <a:t>Es kommt ... vor, dass jemand demjenigen, der angegriffen wird, im Internet beisteht/hilft.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572493" y="238540"/>
            <a:ext cx="11047013" cy="1157124"/>
          </a:xfrm>
        </p:spPr>
        <p:txBody>
          <a:bodyPr vert="horz" lIns="91440" tIns="45720" rIns="91440" bIns="45720" rtlCol="0" anchor="b">
            <a:normAutofit/>
          </a:bodyPr>
          <a:lstStyle/>
          <a:p>
            <a:pPr>
              <a:defRPr/>
            </a:pPr>
            <a:r>
              <a:rPr lang="en-US" sz="4800" dirty="0" err="1"/>
              <a:t>Situationsbeschreibung</a:t>
            </a:r>
            <a:endParaRPr lang="en-US" sz="4800" dirty="0"/>
          </a:p>
        </p:txBody>
      </p:sp>
      <p:pic>
        <p:nvPicPr>
          <p:cNvPr id="17" name="Inhaltsplatzhalter 16" descr="Ein Bild, das Text, Elektronik, violett, Magenta enthält.&#10;&#10;Automatisch generierte Beschreibung"/>
          <p:cNvPicPr>
            <a:picLocks noGrp="1" noChangeAspect="1"/>
          </p:cNvPicPr>
          <p:nvPr>
            <p:ph idx="1"/>
          </p:nvPr>
        </p:nvPicPr>
        <p:blipFill>
          <a:blip r:embed="rId3"/>
          <a:srcRect l="2871" r="2869" b="-1"/>
          <a:stretch/>
        </p:blipFill>
        <p:spPr bwMode="auto">
          <a:xfrm>
            <a:off x="8265905" y="2791327"/>
            <a:ext cx="3115968" cy="3305755"/>
          </a:xfrm>
          <a:custGeom>
            <a:avLst/>
            <a:gdLst/>
            <a:ahLst/>
            <a:cxnLst/>
            <a:rect l="l" t="t" r="r" b="b"/>
            <a:pathLst>
              <a:path w="3807743" h="6307845" extrusionOk="0">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8" name="Textfeld 7"/>
          <p:cNvSpPr txBox="1"/>
          <p:nvPr/>
        </p:nvSpPr>
        <p:spPr bwMode="auto">
          <a:xfrm>
            <a:off x="572492" y="1395663"/>
            <a:ext cx="10809381" cy="4114800"/>
          </a:xfrm>
          <a:prstGeom prst="rect">
            <a:avLst/>
          </a:prstGeom>
        </p:spPr>
        <p:txBody>
          <a:bodyPr vert="horz" lIns="91440" tIns="45720" rIns="91440" bIns="45720" rtlCol="0" anchor="t">
            <a:noAutofit/>
          </a:bodyPr>
          <a:lstStyle/>
          <a:p>
            <a:pPr>
              <a:lnSpc>
                <a:spcPct val="90000"/>
              </a:lnSpc>
              <a:spcAft>
                <a:spcPts val="600"/>
              </a:spcAft>
              <a:defRPr/>
            </a:pPr>
            <a:r>
              <a:rPr lang="en-US" sz="2800" i="0" u="none" strike="noStrike" dirty="0" err="1">
                <a:latin typeface="Arial"/>
                <a:cs typeface="Arial"/>
              </a:rPr>
              <a:t>Stellt</a:t>
            </a:r>
            <a:r>
              <a:rPr lang="en-US" sz="2800" i="0" u="none" strike="noStrike" dirty="0">
                <a:latin typeface="Arial"/>
                <a:cs typeface="Arial"/>
              </a:rPr>
              <a:t> </a:t>
            </a:r>
            <a:r>
              <a:rPr lang="en-US" sz="2800" i="0" u="none" strike="noStrike" dirty="0" err="1">
                <a:latin typeface="Arial"/>
                <a:cs typeface="Arial"/>
              </a:rPr>
              <a:t>euch</a:t>
            </a:r>
            <a:r>
              <a:rPr lang="en-US" sz="2800" i="0" u="none" strike="noStrike" dirty="0">
                <a:latin typeface="Arial"/>
                <a:cs typeface="Arial"/>
              </a:rPr>
              <a:t> </a:t>
            </a:r>
            <a:r>
              <a:rPr lang="en-US" sz="2800" i="0" u="none" strike="noStrike" dirty="0" err="1">
                <a:latin typeface="Arial"/>
                <a:cs typeface="Arial"/>
              </a:rPr>
              <a:t>vor</a:t>
            </a:r>
            <a:r>
              <a:rPr lang="en-US" sz="2800" i="0" u="none" strike="noStrike" dirty="0">
                <a:latin typeface="Arial"/>
                <a:cs typeface="Arial"/>
              </a:rPr>
              <a:t>, auf </a:t>
            </a:r>
            <a:r>
              <a:rPr lang="en-US" sz="2800" i="0" u="none" strike="noStrike" dirty="0" err="1">
                <a:latin typeface="Arial"/>
                <a:cs typeface="Arial"/>
              </a:rPr>
              <a:t>eurem</a:t>
            </a:r>
            <a:r>
              <a:rPr lang="en-US" sz="2800" i="0" u="none" strike="noStrike" dirty="0">
                <a:latin typeface="Arial"/>
                <a:cs typeface="Arial"/>
              </a:rPr>
              <a:t> Smartphone </a:t>
            </a:r>
            <a:r>
              <a:rPr lang="en-US" sz="2800" i="0" u="none" strike="noStrike" dirty="0" err="1">
                <a:latin typeface="Arial"/>
                <a:cs typeface="Arial"/>
              </a:rPr>
              <a:t>ist</a:t>
            </a:r>
            <a:r>
              <a:rPr lang="en-US" sz="2800" i="0" u="none" strike="noStrike" dirty="0">
                <a:latin typeface="Arial"/>
                <a:cs typeface="Arial"/>
              </a:rPr>
              <a:t> </a:t>
            </a:r>
            <a:r>
              <a:rPr lang="en-US" sz="2800" i="0" u="none" strike="noStrike" dirty="0" err="1">
                <a:latin typeface="Arial"/>
                <a:cs typeface="Arial"/>
              </a:rPr>
              <a:t>ein</a:t>
            </a:r>
            <a:r>
              <a:rPr lang="en-US" sz="2800" i="0" u="none" strike="noStrike" dirty="0">
                <a:latin typeface="Arial"/>
                <a:cs typeface="Arial"/>
              </a:rPr>
              <a:t> „Support-Filter“ </a:t>
            </a:r>
            <a:r>
              <a:rPr lang="en-US" sz="2800" i="0" u="none" strike="noStrike" dirty="0" err="1">
                <a:latin typeface="Arial"/>
                <a:cs typeface="Arial"/>
              </a:rPr>
              <a:t>installiert</a:t>
            </a:r>
            <a:r>
              <a:rPr lang="en-US" sz="2800" i="0" u="none" strike="noStrike" dirty="0">
                <a:latin typeface="Arial"/>
                <a:cs typeface="Arial"/>
              </a:rPr>
              <a:t>. </a:t>
            </a:r>
            <a:r>
              <a:rPr lang="en-US" sz="2800" i="0" u="none" strike="noStrike" dirty="0" err="1">
                <a:latin typeface="Arial"/>
                <a:cs typeface="Arial"/>
              </a:rPr>
              <a:t>Vor</a:t>
            </a:r>
            <a:r>
              <a:rPr lang="en-US" sz="2800" i="0" u="none" strike="noStrike" dirty="0">
                <a:latin typeface="Arial"/>
                <a:cs typeface="Arial"/>
              </a:rPr>
              <a:t> </a:t>
            </a:r>
            <a:r>
              <a:rPr lang="en-US" sz="2800" i="0" u="none" strike="noStrike" dirty="0" err="1">
                <a:latin typeface="Arial"/>
                <a:cs typeface="Arial"/>
              </a:rPr>
              <a:t>jedem</a:t>
            </a:r>
            <a:r>
              <a:rPr lang="en-US" sz="2800" i="0" u="none" strike="noStrike" dirty="0">
                <a:latin typeface="Arial"/>
                <a:cs typeface="Arial"/>
              </a:rPr>
              <a:t> Klick (Like, </a:t>
            </a:r>
            <a:r>
              <a:rPr lang="en-US" sz="2800" i="0" u="none" strike="noStrike" dirty="0" err="1">
                <a:latin typeface="Arial"/>
                <a:cs typeface="Arial"/>
              </a:rPr>
              <a:t>Kommentar</a:t>
            </a:r>
            <a:r>
              <a:rPr lang="en-US" sz="2800" i="0" u="none" strike="noStrike" dirty="0">
                <a:latin typeface="Arial"/>
                <a:cs typeface="Arial"/>
              </a:rPr>
              <a:t>, </a:t>
            </a:r>
            <a:r>
              <a:rPr lang="en-US" sz="2800" i="0" u="none" strike="noStrike" dirty="0" err="1">
                <a:latin typeface="Arial"/>
                <a:cs typeface="Arial"/>
              </a:rPr>
              <a:t>Teilen</a:t>
            </a:r>
            <a:r>
              <a:rPr lang="en-US" sz="2800" i="0" u="none" strike="noStrike" dirty="0">
                <a:latin typeface="Arial"/>
                <a:cs typeface="Arial"/>
              </a:rPr>
              <a:t> etc.) </a:t>
            </a:r>
            <a:r>
              <a:rPr lang="en-US" sz="2800" i="0" u="none" strike="noStrike" dirty="0" err="1">
                <a:latin typeface="Arial"/>
                <a:cs typeface="Arial"/>
              </a:rPr>
              <a:t>fragt</a:t>
            </a:r>
            <a:r>
              <a:rPr lang="en-US" sz="2800" i="0" u="none" strike="noStrike" dirty="0">
                <a:latin typeface="Arial"/>
                <a:cs typeface="Arial"/>
              </a:rPr>
              <a:t> er </a:t>
            </a:r>
            <a:r>
              <a:rPr lang="en-US" sz="2800" i="0" u="none" strike="noStrike" dirty="0" err="1">
                <a:latin typeface="Arial"/>
                <a:cs typeface="Arial"/>
              </a:rPr>
              <a:t>euch</a:t>
            </a:r>
            <a:r>
              <a:rPr lang="en-US" sz="2800" i="0" u="none" strike="noStrike" dirty="0">
                <a:latin typeface="Arial"/>
                <a:cs typeface="Arial"/>
              </a:rPr>
              <a:t>: „</a:t>
            </a:r>
            <a:r>
              <a:rPr lang="en-US" sz="2800" i="0" u="none" strike="noStrike" dirty="0" err="1">
                <a:latin typeface="Arial"/>
                <a:cs typeface="Arial"/>
              </a:rPr>
              <a:t>Verletzt</a:t>
            </a:r>
            <a:r>
              <a:rPr lang="en-US" sz="2800" i="0" u="none" strike="noStrike" dirty="0">
                <a:latin typeface="Arial"/>
                <a:cs typeface="Arial"/>
              </a:rPr>
              <a:t> </a:t>
            </a:r>
            <a:r>
              <a:rPr lang="en-US" sz="2800" i="0" u="none" strike="noStrike" dirty="0" err="1">
                <a:latin typeface="Arial"/>
                <a:cs typeface="Arial"/>
              </a:rPr>
              <a:t>dieser</a:t>
            </a:r>
            <a:r>
              <a:rPr lang="en-US" sz="2800" i="0" u="none" strike="noStrike" dirty="0">
                <a:latin typeface="Arial"/>
                <a:cs typeface="Arial"/>
              </a:rPr>
              <a:t> Post </a:t>
            </a:r>
            <a:r>
              <a:rPr lang="en-US" sz="2800" i="0" u="none" strike="noStrike" dirty="0" err="1">
                <a:latin typeface="Arial"/>
                <a:cs typeface="Arial"/>
              </a:rPr>
              <a:t>jemanden</a:t>
            </a:r>
            <a:r>
              <a:rPr lang="en-US" sz="2800" i="0" u="none" strike="noStrike" dirty="0">
                <a:latin typeface="Arial"/>
                <a:cs typeface="Arial"/>
              </a:rPr>
              <a:t> </a:t>
            </a:r>
            <a:r>
              <a:rPr lang="en-US" sz="2800" i="0" u="none" strike="noStrike" dirty="0" err="1">
                <a:latin typeface="Arial"/>
                <a:cs typeface="Arial"/>
              </a:rPr>
              <a:t>oder</a:t>
            </a:r>
            <a:r>
              <a:rPr lang="en-US" sz="2800" i="0" u="none" strike="noStrike" dirty="0">
                <a:latin typeface="Arial"/>
                <a:cs typeface="Arial"/>
              </a:rPr>
              <a:t> </a:t>
            </a:r>
            <a:r>
              <a:rPr lang="en-US" sz="2800" i="0" u="none" strike="noStrike" dirty="0" err="1">
                <a:latin typeface="Arial"/>
                <a:cs typeface="Arial"/>
              </a:rPr>
              <a:t>hilft</a:t>
            </a:r>
            <a:r>
              <a:rPr lang="en-US" sz="2800" i="0" u="none" strike="noStrike" dirty="0">
                <a:latin typeface="Arial"/>
                <a:cs typeface="Arial"/>
              </a:rPr>
              <a:t> er, </a:t>
            </a:r>
            <a:r>
              <a:rPr lang="en-US" sz="2800" i="0" u="none" strike="noStrike" dirty="0" err="1">
                <a:latin typeface="Arial"/>
                <a:cs typeface="Arial"/>
              </a:rPr>
              <a:t>dass</a:t>
            </a:r>
            <a:r>
              <a:rPr lang="en-US" sz="2800" i="0" u="none" strike="noStrike" dirty="0">
                <a:latin typeface="Arial"/>
                <a:cs typeface="Arial"/>
              </a:rPr>
              <a:t> </a:t>
            </a:r>
            <a:r>
              <a:rPr lang="en-US" sz="2800" i="0" u="none" strike="noStrike" dirty="0" err="1">
                <a:latin typeface="Arial"/>
                <a:cs typeface="Arial"/>
              </a:rPr>
              <a:t>sich</a:t>
            </a:r>
            <a:r>
              <a:rPr lang="en-US" sz="2800" i="0" u="none" strike="noStrike" dirty="0">
                <a:latin typeface="Arial"/>
                <a:cs typeface="Arial"/>
              </a:rPr>
              <a:t> </a:t>
            </a:r>
            <a:r>
              <a:rPr lang="en-US" sz="2800" i="0" u="none" strike="noStrike" dirty="0" err="1">
                <a:latin typeface="Arial"/>
                <a:cs typeface="Arial"/>
              </a:rPr>
              <a:t>jemand</a:t>
            </a:r>
            <a:r>
              <a:rPr lang="en-US" sz="2800" i="0" u="none" strike="noStrike" dirty="0">
                <a:latin typeface="Arial"/>
                <a:cs typeface="Arial"/>
              </a:rPr>
              <a:t> </a:t>
            </a:r>
            <a:r>
              <a:rPr lang="en-US" sz="2800" i="0" u="none" strike="noStrike" dirty="0" err="1">
                <a:latin typeface="Arial"/>
                <a:cs typeface="Arial"/>
              </a:rPr>
              <a:t>besser</a:t>
            </a:r>
            <a:r>
              <a:rPr lang="en-US" sz="2800" i="0" u="none" strike="noStrike" dirty="0">
                <a:latin typeface="Arial"/>
                <a:cs typeface="Arial"/>
              </a:rPr>
              <a:t> </a:t>
            </a:r>
            <a:r>
              <a:rPr lang="en-US" sz="2800" i="0" u="none" strike="noStrike" dirty="0" err="1">
                <a:latin typeface="Arial"/>
                <a:cs typeface="Arial"/>
              </a:rPr>
              <a:t>fühlt</a:t>
            </a:r>
            <a:r>
              <a:rPr lang="en-US" sz="2800" i="0" u="none" strike="noStrike" dirty="0">
                <a:latin typeface="Arial"/>
                <a:cs typeface="Arial"/>
              </a:rPr>
              <a:t>?“ </a:t>
            </a:r>
            <a:endParaRPr dirty="0"/>
          </a:p>
          <a:p>
            <a:pPr indent="-228600">
              <a:lnSpc>
                <a:spcPct val="90000"/>
              </a:lnSpc>
              <a:spcAft>
                <a:spcPts val="600"/>
              </a:spcAft>
              <a:buFont typeface="Arial"/>
              <a:buChar char="•"/>
              <a:defRPr/>
            </a:pPr>
            <a:endParaRPr lang="en-US" sz="2800" i="0" u="none" strike="noStrike" dirty="0">
              <a:latin typeface="Arial"/>
              <a:cs typeface="Arial"/>
            </a:endParaRPr>
          </a:p>
          <a:p>
            <a:pPr>
              <a:lnSpc>
                <a:spcPct val="90000"/>
              </a:lnSpc>
              <a:spcAft>
                <a:spcPts val="600"/>
              </a:spcAft>
              <a:defRPr/>
            </a:pPr>
            <a:r>
              <a:rPr lang="en-US" sz="2800" i="0" u="none" strike="noStrike" dirty="0" err="1">
                <a:latin typeface="Arial"/>
                <a:cs typeface="Arial"/>
              </a:rPr>
              <a:t>Erstellt</a:t>
            </a:r>
            <a:r>
              <a:rPr lang="en-US" sz="2800" i="0" u="none" strike="noStrike" dirty="0">
                <a:latin typeface="Arial"/>
                <a:cs typeface="Arial"/>
              </a:rPr>
              <a:t> </a:t>
            </a:r>
            <a:r>
              <a:rPr lang="en-US" sz="2800" i="0" u="none" strike="noStrike" dirty="0" err="1">
                <a:latin typeface="Arial"/>
                <a:cs typeface="Arial"/>
              </a:rPr>
              <a:t>eine</a:t>
            </a:r>
            <a:r>
              <a:rPr lang="en-US" sz="2800" i="0" u="none" strike="noStrike" dirty="0">
                <a:latin typeface="Arial"/>
                <a:cs typeface="Arial"/>
              </a:rPr>
              <a:t> </a:t>
            </a:r>
            <a:r>
              <a:rPr lang="en-US" sz="2800" i="0" u="none" strike="noStrike" dirty="0" err="1">
                <a:latin typeface="Arial"/>
                <a:cs typeface="Arial"/>
              </a:rPr>
              <a:t>Ideenskizze</a:t>
            </a:r>
            <a:r>
              <a:rPr lang="en-US" sz="2800" i="0" u="none" strike="noStrike" dirty="0">
                <a:latin typeface="Arial"/>
                <a:cs typeface="Arial"/>
              </a:rPr>
              <a:t> für </a:t>
            </a:r>
            <a:r>
              <a:rPr lang="en-US" sz="2800" i="0" u="none" strike="noStrike" dirty="0" err="1">
                <a:latin typeface="Arial"/>
                <a:cs typeface="Arial"/>
              </a:rPr>
              <a:t>einen</a:t>
            </a:r>
            <a:r>
              <a:rPr lang="en-US" sz="2800" i="0" u="none" strike="noStrike" dirty="0">
                <a:latin typeface="Arial"/>
                <a:cs typeface="Arial"/>
              </a:rPr>
              <a:t> </a:t>
            </a:r>
            <a:r>
              <a:rPr lang="en-US" sz="2800" i="0" u="none" strike="noStrike" dirty="0" err="1">
                <a:latin typeface="Arial"/>
                <a:cs typeface="Arial"/>
              </a:rPr>
              <a:t>positiven</a:t>
            </a:r>
            <a:r>
              <a:rPr lang="en-US" sz="2800" i="0" u="none" strike="noStrike" dirty="0">
                <a:latin typeface="Arial"/>
                <a:cs typeface="Arial"/>
              </a:rPr>
              <a:t> </a:t>
            </a:r>
            <a:endParaRPr dirty="0"/>
          </a:p>
          <a:p>
            <a:pPr>
              <a:lnSpc>
                <a:spcPct val="90000"/>
              </a:lnSpc>
              <a:spcAft>
                <a:spcPts val="600"/>
              </a:spcAft>
              <a:defRPr/>
            </a:pPr>
            <a:r>
              <a:rPr lang="en-US" sz="2800" i="0" u="none" strike="noStrike" dirty="0">
                <a:latin typeface="Arial"/>
                <a:cs typeface="Arial"/>
              </a:rPr>
              <a:t>Post </a:t>
            </a:r>
            <a:r>
              <a:rPr lang="en-US" sz="2800" i="0" u="none" strike="noStrike" dirty="0" err="1">
                <a:latin typeface="Arial"/>
                <a:cs typeface="Arial"/>
              </a:rPr>
              <a:t>mit</a:t>
            </a:r>
            <a:r>
              <a:rPr lang="en-US" sz="2800" i="0" u="none" strike="noStrike" dirty="0">
                <a:latin typeface="Arial"/>
                <a:cs typeface="Arial"/>
              </a:rPr>
              <a:t> den Hashtags #MENSCHENWÜRDE </a:t>
            </a:r>
            <a:endParaRPr dirty="0"/>
          </a:p>
          <a:p>
            <a:pPr>
              <a:lnSpc>
                <a:spcPct val="90000"/>
              </a:lnSpc>
              <a:spcAft>
                <a:spcPts val="600"/>
              </a:spcAft>
              <a:defRPr/>
            </a:pPr>
            <a:r>
              <a:rPr lang="en-US" sz="2800" i="0" u="none" strike="noStrike" dirty="0">
                <a:latin typeface="Arial"/>
                <a:cs typeface="Arial"/>
              </a:rPr>
              <a:t>#UNANTASTBAR, </a:t>
            </a:r>
            <a:r>
              <a:rPr lang="en-US" sz="2800" i="0" u="none" strike="noStrike" dirty="0" err="1">
                <a:latin typeface="Arial"/>
                <a:cs typeface="Arial"/>
              </a:rPr>
              <a:t>indem</a:t>
            </a:r>
            <a:r>
              <a:rPr lang="en-US" sz="2800" i="0" u="none" strike="noStrike" dirty="0">
                <a:latin typeface="Arial"/>
                <a:cs typeface="Arial"/>
              </a:rPr>
              <a:t> </a:t>
            </a:r>
            <a:r>
              <a:rPr lang="en-US" sz="2800" i="0" u="none" strike="noStrike" dirty="0" err="1">
                <a:latin typeface="Arial"/>
                <a:cs typeface="Arial"/>
              </a:rPr>
              <a:t>ihr</a:t>
            </a:r>
            <a:r>
              <a:rPr lang="en-US" sz="2800" i="0" u="none" strike="noStrike" dirty="0">
                <a:latin typeface="Arial"/>
                <a:cs typeface="Arial"/>
              </a:rPr>
              <a:t> </a:t>
            </a:r>
            <a:r>
              <a:rPr lang="en-US" sz="2800" i="0" u="none" strike="noStrike" dirty="0" err="1">
                <a:latin typeface="Arial"/>
                <a:cs typeface="Arial"/>
              </a:rPr>
              <a:t>jemanden</a:t>
            </a:r>
            <a:r>
              <a:rPr lang="en-US" sz="2800" i="0" u="none" strike="noStrike" dirty="0">
                <a:latin typeface="Arial"/>
                <a:cs typeface="Arial"/>
              </a:rPr>
              <a:t> </a:t>
            </a:r>
            <a:endParaRPr dirty="0"/>
          </a:p>
          <a:p>
            <a:pPr>
              <a:lnSpc>
                <a:spcPct val="90000"/>
              </a:lnSpc>
              <a:spcAft>
                <a:spcPts val="600"/>
              </a:spcAft>
              <a:defRPr/>
            </a:pPr>
            <a:r>
              <a:rPr lang="en-US" sz="2800" i="0" u="none" strike="noStrike" dirty="0" err="1">
                <a:latin typeface="Arial"/>
                <a:cs typeface="Arial"/>
              </a:rPr>
              <a:t>unterstützt</a:t>
            </a:r>
            <a:r>
              <a:rPr lang="en-US" sz="2800" i="0" u="none" strike="noStrike" dirty="0">
                <a:latin typeface="Arial"/>
                <a:cs typeface="Arial"/>
              </a:rPr>
              <a:t>, der </a:t>
            </a:r>
            <a:r>
              <a:rPr lang="en-US" sz="2800" i="0" u="none" strike="noStrike" dirty="0" err="1">
                <a:latin typeface="Arial"/>
                <a:cs typeface="Arial"/>
              </a:rPr>
              <a:t>im</a:t>
            </a:r>
            <a:r>
              <a:rPr lang="en-US" sz="2800" i="0" u="none" strike="noStrike" dirty="0">
                <a:latin typeface="Arial"/>
                <a:cs typeface="Arial"/>
              </a:rPr>
              <a:t> Internet von Hate Speech </a:t>
            </a:r>
            <a:endParaRPr dirty="0"/>
          </a:p>
          <a:p>
            <a:pPr>
              <a:lnSpc>
                <a:spcPct val="90000"/>
              </a:lnSpc>
              <a:spcAft>
                <a:spcPts val="600"/>
              </a:spcAft>
              <a:defRPr/>
            </a:pPr>
            <a:r>
              <a:rPr lang="en-US" sz="2800" i="0" u="none" strike="noStrike" dirty="0" err="1">
                <a:latin typeface="Arial"/>
                <a:cs typeface="Arial"/>
              </a:rPr>
              <a:t>betroffen</a:t>
            </a:r>
            <a:r>
              <a:rPr lang="en-US" sz="2800" i="0" u="none" strike="noStrike" dirty="0">
                <a:latin typeface="Arial"/>
                <a:cs typeface="Arial"/>
              </a:rPr>
              <a:t> </a:t>
            </a:r>
            <a:r>
              <a:rPr lang="en-US" sz="2800" i="0" u="none" strike="noStrike" dirty="0" err="1">
                <a:latin typeface="Arial"/>
                <a:cs typeface="Arial"/>
              </a:rPr>
              <a:t>ist</a:t>
            </a:r>
            <a:r>
              <a:rPr lang="en-US" sz="2800" i="0" u="none" strike="noStrike" dirty="0">
                <a:latin typeface="Arial"/>
                <a:cs typeface="Arial"/>
              </a:rPr>
              <a:t>. </a:t>
            </a:r>
            <a:endParaRPr dirty="0"/>
          </a:p>
        </p:txBody>
      </p:sp>
      <p:sp>
        <p:nvSpPr>
          <p:cNvPr id="14" name="AutoShape 2" descr="An interface of a fictional social media 'Support Filter' in shades of purple, that analyzes posts to check if they express appreciation or positive sentiments. The filter display includes text analysis, sentiment icons like thumbs-up, heart, and smiley faces, and a rating bar showing levels of appreciation. The background resembles a social media platform interface, with highlighted keywords like 'thanks,' 'great job,' or 'amazing' in purple tones. The design is friendly, futuristic, and clean with a purple color theme."/>
          <p:cNvSpPr>
            <a:spLocks noChangeAspect="1" noChangeArrowheads="1"/>
          </p:cNvSpPr>
          <p:nvPr/>
        </p:nvSpPr>
        <p:spPr bwMode="auto">
          <a:xfrm>
            <a:off x="0" y="0"/>
            <a:ext cx="13004800" cy="13004800"/>
          </a:xfrm>
          <a:prstGeom prst="rect">
            <a:avLst/>
          </a:prstGeom>
          <a:noFill/>
        </p:spPr>
        <p:txBody>
          <a:bodyPr vert="horz" wrap="square" lIns="91440" tIns="45720" rIns="91440" bIns="45720" numCol="1" anchor="t" anchorCtr="0" compatLnSpc="1">
            <a:prstTxWarp prst="textNoShape">
              <a:avLst/>
            </a:prstTxWarp>
          </a:bodyPr>
          <a:lstStyle/>
          <a:p>
            <a:pPr>
              <a:defRPr/>
            </a:pPr>
            <a:endParaRPr lang="de-DE"/>
          </a:p>
        </p:txBody>
      </p:sp>
      <p:sp>
        <p:nvSpPr>
          <p:cNvPr id="12" name="Rectangle 1"/>
          <p:cNvSpPr>
            <a:spLocks noChangeArrowheads="1"/>
          </p:cNvSpPr>
          <p:nvPr/>
        </p:nvSpPr>
        <p:spPr bwMode="auto">
          <a:xfrm>
            <a:off x="0" y="-500137"/>
            <a:ext cx="184731" cy="1000274"/>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spcBef>
                <a:spcPts val="0"/>
              </a:spcBef>
              <a:spcAft>
                <a:spcPts val="600"/>
              </a:spcAft>
              <a:buClrTx/>
              <a:buSzTx/>
              <a:buFontTx/>
              <a:buNone/>
              <a:defRPr/>
            </a:pPr>
            <a:br>
              <a:rPr lang="de-DE" b="0" i="0" u="none" strike="noStrike" cap="none">
                <a:ln>
                  <a:noFill/>
                </a:ln>
                <a:solidFill>
                  <a:schemeClr val="tx1"/>
                </a:solidFill>
                <a:latin typeface="Arial"/>
              </a:rPr>
            </a:br>
            <a:endParaRPr lang="de-DE" b="0" i="0" u="none" strike="noStrike" cap="none">
              <a:ln>
                <a:noFill/>
              </a:ln>
              <a:solidFill>
                <a:schemeClr val="tx1"/>
              </a:solidFill>
              <a:latin typeface="Arial"/>
            </a:endParaRPr>
          </a:p>
          <a:p>
            <a:pPr marL="0" marR="0" lvl="0" indent="0" algn="l" defTabSz="914400">
              <a:spcBef>
                <a:spcPts val="0"/>
              </a:spcBef>
              <a:spcAft>
                <a:spcPts val="600"/>
              </a:spcAft>
              <a:buClrTx/>
              <a:buSzTx/>
              <a:buFontTx/>
              <a:buNone/>
              <a:defRPr/>
            </a:pPr>
            <a:endParaRPr lang="de-DE" b="0" i="0" u="none" strike="noStrike" cap="none">
              <a:ln>
                <a:noFill/>
              </a:ln>
              <a:solidFill>
                <a:schemeClr val="tx1"/>
              </a:solidFill>
              <a:latin typeface="Arial"/>
            </a:endParaRPr>
          </a:p>
        </p:txBody>
      </p:sp>
      <p:sp>
        <p:nvSpPr>
          <p:cNvPr id="15" name="Rectangle 3"/>
          <p:cNvSpPr>
            <a:spLocks noChangeArrowheads="1"/>
          </p:cNvSpPr>
          <p:nvPr/>
        </p:nvSpPr>
        <p:spPr bwMode="auto">
          <a:xfrm>
            <a:off x="0" y="-315470"/>
            <a:ext cx="184731" cy="630941"/>
          </a:xfrm>
          <a:prstGeom prst="rect">
            <a:avLst/>
          </a:prstGeom>
          <a:solidFill>
            <a:srgbClr val="FFFFFF"/>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spcBef>
                <a:spcPts val="0"/>
              </a:spcBef>
              <a:spcAft>
                <a:spcPts val="600"/>
              </a:spcAft>
              <a:buClrTx/>
              <a:buSzTx/>
              <a:buFontTx/>
              <a:buNone/>
              <a:defRPr/>
            </a:pPr>
            <a:endParaRPr lang="de-DE" sz="500" b="1" i="0" u="none" strike="noStrike" cap="none">
              <a:ln>
                <a:noFill/>
              </a:ln>
              <a:solidFill>
                <a:srgbClr val="000000"/>
              </a:solidFill>
              <a:latin typeface="ui-sans-serif"/>
            </a:endParaRPr>
          </a:p>
          <a:p>
            <a:pPr marL="0" marR="0" lvl="0" indent="0" algn="l" defTabSz="914400">
              <a:spcBef>
                <a:spcPts val="0"/>
              </a:spcBef>
              <a:spcAft>
                <a:spcPts val="600"/>
              </a:spcAft>
              <a:buClrTx/>
              <a:buSzTx/>
              <a:buFontTx/>
              <a:buNone/>
              <a:defRPr/>
            </a:pPr>
            <a:br>
              <a:rPr lang="de-DE" sz="700" b="0" i="0" u="none" strike="noStrike" cap="none">
                <a:ln>
                  <a:noFill/>
                </a:ln>
                <a:solidFill>
                  <a:schemeClr val="tx1"/>
                </a:solidFill>
              </a:rPr>
            </a:br>
            <a:endParaRPr lang="de-DE" sz="1800" b="0" i="0" u="none" strike="noStrike" cap="none">
              <a:ln>
                <a:noFill/>
              </a:ln>
              <a:solidFill>
                <a:schemeClr val="tx1"/>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81037"/>
            <a:ext cx="10515600" cy="1325563"/>
          </a:xfrm>
        </p:spPr>
        <p:txBody>
          <a:bodyPr/>
          <a:lstStyle/>
          <a:p>
            <a:pPr>
              <a:defRPr/>
            </a:pPr>
            <a:r>
              <a:rPr lang="de-DE"/>
              <a:t>Beispiel</a:t>
            </a:r>
            <a:endParaRPr/>
          </a:p>
        </p:txBody>
      </p:sp>
      <p:sp>
        <p:nvSpPr>
          <p:cNvPr id="3" name="Inhaltsplatzhalter 2"/>
          <p:cNvSpPr>
            <a:spLocks noGrp="1"/>
          </p:cNvSpPr>
          <p:nvPr>
            <p:ph idx="1"/>
          </p:nvPr>
        </p:nvSpPr>
        <p:spPr bwMode="auto"/>
        <p:txBody>
          <a:bodyPr/>
          <a:lstStyle/>
          <a:p>
            <a:pPr marL="0" indent="0">
              <a:buNone/>
              <a:defRPr/>
            </a:pPr>
            <a:r>
              <a:rPr lang="de-DE" dirty="0"/>
              <a:t>Hier kann ggf. ein konkretes Beispiel für </a:t>
            </a:r>
            <a:r>
              <a:rPr lang="de-DE" dirty="0" err="1"/>
              <a:t>Hate</a:t>
            </a:r>
            <a:r>
              <a:rPr lang="de-DE" dirty="0"/>
              <a:t> Speech eingefügt werden, auf das die Schülerinnen und Schüler reagieren. </a:t>
            </a:r>
          </a:p>
          <a:p>
            <a:pPr marL="0" indent="0">
              <a:buNone/>
              <a:defRPr/>
            </a:pPr>
            <a:r>
              <a:rPr lang="de-DE" dirty="0"/>
              <a:t>(s. Anregungen Literaturteil Stundenbeschreibung)</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sz="4800"/>
              <a:t>Leitfragen für den Post</a:t>
            </a:r>
            <a:endParaRPr/>
          </a:p>
        </p:txBody>
      </p:sp>
      <p:graphicFrame>
        <p:nvGraphicFramePr>
          <p:cNvPr id="5" name="Inhaltsplatzhalter 2"/>
          <p:cNvGraphicFramePr>
            <a:graphicFrameLocks noGrp="1"/>
          </p:cNvGraphicFramePr>
          <p:nvPr>
            <p:ph idx="1"/>
          </p:nvPr>
        </p:nvGraphicFramePr>
        <p:xfrm>
          <a:off x="838200" y="1272746"/>
          <a:ext cx="10515600" cy="4904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351</Words>
  <Application>Microsoft Office PowerPoint</Application>
  <PresentationFormat>Breitbild</PresentationFormat>
  <Paragraphs>68</Paragraphs>
  <Slides>14</Slides>
  <Notes>14</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Symbol</vt:lpstr>
      <vt:lpstr>Times New Roman</vt:lpstr>
      <vt:lpstr>ui-sans-serif</vt:lpstr>
      <vt:lpstr>Office</vt:lpstr>
      <vt:lpstr>PowerPoint-Präsentation</vt:lpstr>
      <vt:lpstr>PowerPoint-Präsentation</vt:lpstr>
      <vt:lpstr>Hass im Internet begegnet mir …</vt:lpstr>
      <vt:lpstr>Hass im Internet begegnet mir …</vt:lpstr>
      <vt:lpstr>Es kommt ... vor, dass jemand demjenigen, der angegriffen wird, im Internet beisteht/hilft.</vt:lpstr>
      <vt:lpstr>Es kommt ... vor, dass jemand demjenigen, der angegriffen wird, im Internet beisteht/hilft.</vt:lpstr>
      <vt:lpstr>Situationsbeschreibung</vt:lpstr>
      <vt:lpstr>Beispiel</vt:lpstr>
      <vt:lpstr>Leitfragen für den Post</vt:lpstr>
      <vt:lpstr>Aufgabe</vt:lpstr>
      <vt:lpstr>Leitfragen für die Kommentierung  des Post</vt:lpstr>
      <vt:lpstr>Zentrale Meldestellen </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29</cp:revision>
  <dcterms:created xsi:type="dcterms:W3CDTF">2024-06-12T15:52:19Z</dcterms:created>
  <dcterms:modified xsi:type="dcterms:W3CDTF">2024-12-11T14:49:13Z</dcterms:modified>
</cp:coreProperties>
</file>