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76" r:id="rId4"/>
    <p:sldId id="278" r:id="rId5"/>
    <p:sldId id="273"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663" autoAdjust="0"/>
  </p:normalViewPr>
  <p:slideViewPr>
    <p:cSldViewPr snapToGrid="0">
      <p:cViewPr varScale="1">
        <p:scale>
          <a:sx n="81" d="100"/>
          <a:sy n="81" d="100"/>
        </p:scale>
        <p:origin x="16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DC808-2AC0-40E6-A711-43166301959E}" type="datetimeFigureOut">
              <a:rPr lang="de-DE" smtClean="0"/>
              <a:t>10.03.2025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09926-15B2-4BC3-986A-712518C2A912}" type="slidenum">
              <a:rPr lang="de-DE" smtClean="0"/>
              <a:t>‹Nr.›</a:t>
            </a:fld>
            <a:endParaRPr lang="de-DE"/>
          </a:p>
        </p:txBody>
      </p:sp>
    </p:spTree>
    <p:extLst>
      <p:ext uri="{BB962C8B-B14F-4D97-AF65-F5344CB8AC3E}">
        <p14:creationId xmlns:p14="http://schemas.microsoft.com/office/powerpoint/2010/main" val="311870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0000"/>
                </a:solidFill>
                <a:effectLst/>
                <a:latin typeface="MessinaSansWeb"/>
              </a:rPr>
              <a:t>Art. 2 Abs. 1 GG enthält mehrere unterschiedliche Gewährleistungen: Zum einen schützt er die allgemeine Handlungsfreiheit, die einen sehr weiten Schutzbereich hat. Daneben wird in Verbindung mit der Menschenwürde das allgemeine Persönlichkeitsrecht geschützt, das verschiedene Ausprägungen hat, nämlich den Schutz der Privatsphäre, das informationelle Selbstbestimmungsrecht sowie das Grundrecht auf Gewährleistung der Vertraulichkeit und Integrität informationstechnischer Systeme. (Quelle: Bundeszentrale für politische Bildung – Grundrechte, www.bpb.de/shop/zeitschriften/izpb/grundrechte-305/254384/recht-auf-freiheit-und-person/ ) Diese Einheit der Verfassungsviertelstunde fokussiert sich auf die freie Entfaltung der Persönlichkeit und ihre Bedeutung für das Leben der Menschen generell.</a:t>
            </a:r>
            <a:endParaRPr lang="de-DE" dirty="0"/>
          </a:p>
        </p:txBody>
      </p:sp>
      <p:sp>
        <p:nvSpPr>
          <p:cNvPr id="4" name="Foliennummernplatzhalter 3"/>
          <p:cNvSpPr>
            <a:spLocks noGrp="1"/>
          </p:cNvSpPr>
          <p:nvPr>
            <p:ph type="sldNum" sz="quarter" idx="5"/>
          </p:nvPr>
        </p:nvSpPr>
        <p:spPr/>
        <p:txBody>
          <a:bodyPr/>
          <a:lstStyle/>
          <a:p>
            <a:fld id="{86709926-15B2-4BC3-986A-712518C2A912}" type="slidenum">
              <a:rPr lang="de-DE" smtClean="0"/>
              <a:t>2</a:t>
            </a:fld>
            <a:endParaRPr lang="de-DE"/>
          </a:p>
        </p:txBody>
      </p:sp>
    </p:spTree>
    <p:extLst>
      <p:ext uri="{BB962C8B-B14F-4D97-AF65-F5344CB8AC3E}">
        <p14:creationId xmlns:p14="http://schemas.microsoft.com/office/powerpoint/2010/main" val="146411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709926-15B2-4BC3-986A-712518C2A912}" type="slidenum">
              <a:rPr lang="de-DE" smtClean="0"/>
              <a:t>3</a:t>
            </a:fld>
            <a:endParaRPr lang="de-DE"/>
          </a:p>
        </p:txBody>
      </p:sp>
    </p:spTree>
    <p:extLst>
      <p:ext uri="{BB962C8B-B14F-4D97-AF65-F5344CB8AC3E}">
        <p14:creationId xmlns:p14="http://schemas.microsoft.com/office/powerpoint/2010/main" val="404150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6709926-15B2-4BC3-986A-712518C2A912}" type="slidenum">
              <a:rPr lang="de-DE" smtClean="0"/>
              <a:t>4</a:t>
            </a:fld>
            <a:endParaRPr lang="de-DE"/>
          </a:p>
        </p:txBody>
      </p:sp>
    </p:spTree>
    <p:extLst>
      <p:ext uri="{BB962C8B-B14F-4D97-AF65-F5344CB8AC3E}">
        <p14:creationId xmlns:p14="http://schemas.microsoft.com/office/powerpoint/2010/main" val="429354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10.03.2025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Zeichnung, Cartoon, Bild, Person enthält.&#10;&#10;Automatisch generierte Beschreibung">
            <a:extLst>
              <a:ext uri="{FF2B5EF4-FFF2-40B4-BE49-F238E27FC236}">
                <a16:creationId xmlns:a16="http://schemas.microsoft.com/office/drawing/2014/main" id="{3F3E44E0-993A-E767-2256-82661986B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225" y="321586"/>
            <a:ext cx="5974080" cy="5974080"/>
          </a:xfrm>
          <a:prstGeom prst="rect">
            <a:avLst/>
          </a:prstGeom>
        </p:spPr>
      </p:pic>
      <p:sp>
        <p:nvSpPr>
          <p:cNvPr id="5" name="Titel 1">
            <a:extLst>
              <a:ext uri="{FF2B5EF4-FFF2-40B4-BE49-F238E27FC236}">
                <a16:creationId xmlns:a16="http://schemas.microsoft.com/office/drawing/2014/main" id="{E07E900F-D2DB-7FD7-150A-A25A297E705C}"/>
              </a:ext>
            </a:extLst>
          </p:cNvPr>
          <p:cNvSpPr txBox="1">
            <a:spLocks/>
          </p:cNvSpPr>
          <p:nvPr/>
        </p:nvSpPr>
        <p:spPr>
          <a:xfrm>
            <a:off x="435997" y="1686451"/>
            <a:ext cx="511048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latin typeface="Arial" panose="020B0604020202020204" pitchFamily="34" charset="0"/>
                <a:cs typeface="Arial" panose="020B0604020202020204" pitchFamily="34" charset="0"/>
              </a:rPr>
              <a:t>Art. 2 Grundgesetz</a:t>
            </a:r>
          </a:p>
        </p:txBody>
      </p:sp>
      <p:sp>
        <p:nvSpPr>
          <p:cNvPr id="7" name="Textfeld 6">
            <a:extLst>
              <a:ext uri="{FF2B5EF4-FFF2-40B4-BE49-F238E27FC236}">
                <a16:creationId xmlns:a16="http://schemas.microsoft.com/office/drawing/2014/main" id="{F77FB19A-9765-16FF-DBC2-5B27330FEE5B}"/>
              </a:ext>
            </a:extLst>
          </p:cNvPr>
          <p:cNvSpPr txBox="1"/>
          <p:nvPr/>
        </p:nvSpPr>
        <p:spPr>
          <a:xfrm>
            <a:off x="1341911" y="2368467"/>
            <a:ext cx="4045481" cy="3046988"/>
          </a:xfrm>
          <a:prstGeom prst="rect">
            <a:avLst/>
          </a:prstGeom>
          <a:noFill/>
        </p:spPr>
        <p:txBody>
          <a:bodyPr wrap="square">
            <a:spAutoFit/>
          </a:bodyPr>
          <a:lstStyle/>
          <a:p>
            <a:r>
              <a:rPr lang="de-DE" sz="2400" b="0" i="0" dirty="0">
                <a:solidFill>
                  <a:srgbClr val="000000"/>
                </a:solidFill>
                <a:effectLst/>
                <a:latin typeface="Arial" panose="020B0604020202020204" pitchFamily="34" charset="0"/>
              </a:rPr>
              <a:t>(1) Jeder hat das Recht auf die freie Entfaltung seiner Persönlichkeit, soweit er nicht die Rechte anderer verletzt und nicht gegen die verfassungsmäßige Ordnung oder das Sittengesetz verstößt.</a:t>
            </a:r>
          </a:p>
        </p:txBody>
      </p:sp>
    </p:spTree>
    <p:extLst>
      <p:ext uri="{BB962C8B-B14F-4D97-AF65-F5344CB8AC3E}">
        <p14:creationId xmlns:p14="http://schemas.microsoft.com/office/powerpoint/2010/main" val="29460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D9F23CEC-E053-9F38-C530-4FF4089AE480}"/>
              </a:ext>
            </a:extLst>
          </p:cNvPr>
          <p:cNvSpPr>
            <a:spLocks noGrp="1"/>
          </p:cNvSpPr>
          <p:nvPr>
            <p:ph idx="1"/>
          </p:nvPr>
        </p:nvSpPr>
        <p:spPr>
          <a:xfrm>
            <a:off x="6215270" y="851316"/>
            <a:ext cx="5420139" cy="4351338"/>
          </a:xfrm>
        </p:spPr>
        <p:txBody>
          <a:bodyPr/>
          <a:lstStyle/>
          <a:p>
            <a:pPr marL="0" indent="0" algn="just">
              <a:buNone/>
            </a:pPr>
            <a:r>
              <a:rPr lang="de-DE" b="1" i="1" dirty="0"/>
              <a:t>Arbeitsauftrag „Freeze Frame“ (Standbild)</a:t>
            </a:r>
          </a:p>
          <a:p>
            <a:pPr marL="0" indent="0" algn="just">
              <a:buNone/>
            </a:pPr>
            <a:r>
              <a:rPr lang="de-DE" i="1" dirty="0"/>
              <a:t>Arbeitet in Kleingruppen:</a:t>
            </a:r>
          </a:p>
          <a:p>
            <a:pPr marL="0" indent="0">
              <a:buNone/>
            </a:pPr>
            <a:r>
              <a:rPr lang="de-DE" i="1" dirty="0"/>
              <a:t>Überlegt euch ein Standbild, in dem ihr als Gruppe darstellt, was Art. 2 GG für euch bedeutet. In dem Standbild soll nicht gesprochen oder sich bewegt werden, versucht also die Bedeutung eures Standbildes ohne Worte und Bewegungen auszudrücken.</a:t>
            </a:r>
          </a:p>
        </p:txBody>
      </p:sp>
      <p:sp>
        <p:nvSpPr>
          <p:cNvPr id="8" name="Titel 1">
            <a:extLst>
              <a:ext uri="{FF2B5EF4-FFF2-40B4-BE49-F238E27FC236}">
                <a16:creationId xmlns:a16="http://schemas.microsoft.com/office/drawing/2014/main" id="{2F3D68E3-109F-C146-7D54-5FB460BF6090}"/>
              </a:ext>
            </a:extLst>
          </p:cNvPr>
          <p:cNvSpPr txBox="1">
            <a:spLocks/>
          </p:cNvSpPr>
          <p:nvPr/>
        </p:nvSpPr>
        <p:spPr>
          <a:xfrm>
            <a:off x="435997" y="1686451"/>
            <a:ext cx="511048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latin typeface="Arial" panose="020B0604020202020204" pitchFamily="34" charset="0"/>
                <a:cs typeface="Arial" panose="020B0604020202020204" pitchFamily="34" charset="0"/>
              </a:rPr>
              <a:t>Art. 2 Grundgesetz</a:t>
            </a:r>
          </a:p>
        </p:txBody>
      </p:sp>
      <p:sp>
        <p:nvSpPr>
          <p:cNvPr id="9" name="Textfeld 8">
            <a:extLst>
              <a:ext uri="{FF2B5EF4-FFF2-40B4-BE49-F238E27FC236}">
                <a16:creationId xmlns:a16="http://schemas.microsoft.com/office/drawing/2014/main" id="{9284D001-71B9-90A4-39D2-8D232D3817C6}"/>
              </a:ext>
            </a:extLst>
          </p:cNvPr>
          <p:cNvSpPr txBox="1"/>
          <p:nvPr/>
        </p:nvSpPr>
        <p:spPr>
          <a:xfrm>
            <a:off x="1163781" y="2368467"/>
            <a:ext cx="4223611" cy="3046988"/>
          </a:xfrm>
          <a:prstGeom prst="rect">
            <a:avLst/>
          </a:prstGeom>
          <a:noFill/>
        </p:spPr>
        <p:txBody>
          <a:bodyPr wrap="square">
            <a:spAutoFit/>
          </a:bodyPr>
          <a:lstStyle/>
          <a:p>
            <a:r>
              <a:rPr lang="de-DE" sz="2400" b="0" i="0" dirty="0">
                <a:solidFill>
                  <a:srgbClr val="000000"/>
                </a:solidFill>
                <a:effectLst/>
                <a:latin typeface="Arial" panose="020B0604020202020204" pitchFamily="34" charset="0"/>
              </a:rPr>
              <a:t>(1) Jeder hat das Recht auf die freie Entfaltung seiner Persönlichkeit, soweit er nicht die Rechte anderer verletzt und nicht gegen die verfassungsmäßige Ordnung oder das Sittengesetz verstößt.</a:t>
            </a:r>
          </a:p>
        </p:txBody>
      </p:sp>
    </p:spTree>
    <p:extLst>
      <p:ext uri="{BB962C8B-B14F-4D97-AF65-F5344CB8AC3E}">
        <p14:creationId xmlns:p14="http://schemas.microsoft.com/office/powerpoint/2010/main" val="414737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6B6C9BB4-829B-0F7D-5F13-BFFA3FCE0BE7}"/>
              </a:ext>
            </a:extLst>
          </p:cNvPr>
          <p:cNvSpPr txBox="1">
            <a:spLocks/>
          </p:cNvSpPr>
          <p:nvPr/>
        </p:nvSpPr>
        <p:spPr>
          <a:xfrm>
            <a:off x="6436426" y="1686451"/>
            <a:ext cx="5242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800" i="1" dirty="0"/>
              <a:t>„</a:t>
            </a:r>
            <a:r>
              <a:rPr lang="de-DE" sz="3600" i="1" dirty="0">
                <a:ea typeface="Calibri" panose="020F0502020204030204" pitchFamily="34" charset="0"/>
                <a:cs typeface="Times New Roman" panose="02020603050405020304" pitchFamily="18" charset="0"/>
              </a:rPr>
              <a:t>Die Freiheit des Einzelnen endet dort, wo die Freiheit des Anderen beginnt.“</a:t>
            </a:r>
          </a:p>
          <a:p>
            <a:pPr marL="0" indent="0" algn="r">
              <a:buFont typeface="Arial" panose="020B0604020202020204" pitchFamily="34" charset="0"/>
              <a:buNone/>
            </a:pPr>
            <a:r>
              <a:rPr lang="de-DE" sz="2400" dirty="0">
                <a:ea typeface="Calibri" panose="020F0502020204030204" pitchFamily="34" charset="0"/>
                <a:cs typeface="Times New Roman" panose="02020603050405020304" pitchFamily="18" charset="0"/>
              </a:rPr>
              <a:t>Immanuel Kant, deutscher Philosoph (1724-1804)</a:t>
            </a:r>
            <a:endParaRPr lang="de-DE" sz="3600" dirty="0"/>
          </a:p>
        </p:txBody>
      </p:sp>
      <p:sp>
        <p:nvSpPr>
          <p:cNvPr id="8" name="Titel 1">
            <a:extLst>
              <a:ext uri="{FF2B5EF4-FFF2-40B4-BE49-F238E27FC236}">
                <a16:creationId xmlns:a16="http://schemas.microsoft.com/office/drawing/2014/main" id="{0D4B14A8-4A25-FE81-A52D-EE247CC5FEFF}"/>
              </a:ext>
            </a:extLst>
          </p:cNvPr>
          <p:cNvSpPr txBox="1">
            <a:spLocks/>
          </p:cNvSpPr>
          <p:nvPr/>
        </p:nvSpPr>
        <p:spPr>
          <a:xfrm>
            <a:off x="435997" y="1686451"/>
            <a:ext cx="5110480" cy="450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latin typeface="Arial" panose="020B0604020202020204" pitchFamily="34" charset="0"/>
                <a:cs typeface="Arial" panose="020B0604020202020204" pitchFamily="34" charset="0"/>
              </a:rPr>
              <a:t>Art. 2 Grundgesetz</a:t>
            </a:r>
          </a:p>
        </p:txBody>
      </p:sp>
      <p:sp>
        <p:nvSpPr>
          <p:cNvPr id="9" name="Textfeld 8">
            <a:extLst>
              <a:ext uri="{FF2B5EF4-FFF2-40B4-BE49-F238E27FC236}">
                <a16:creationId xmlns:a16="http://schemas.microsoft.com/office/drawing/2014/main" id="{33B90AFC-C6DC-0176-13A8-12CAD2ACAF14}"/>
              </a:ext>
            </a:extLst>
          </p:cNvPr>
          <p:cNvSpPr txBox="1"/>
          <p:nvPr/>
        </p:nvSpPr>
        <p:spPr>
          <a:xfrm>
            <a:off x="1175657" y="2368467"/>
            <a:ext cx="4211736" cy="3046988"/>
          </a:xfrm>
          <a:prstGeom prst="rect">
            <a:avLst/>
          </a:prstGeom>
          <a:noFill/>
        </p:spPr>
        <p:txBody>
          <a:bodyPr wrap="square">
            <a:spAutoFit/>
          </a:bodyPr>
          <a:lstStyle/>
          <a:p>
            <a:r>
              <a:rPr lang="de-DE" sz="2400" b="0" i="0" dirty="0">
                <a:solidFill>
                  <a:srgbClr val="000000"/>
                </a:solidFill>
                <a:effectLst/>
                <a:latin typeface="Arial" panose="020B0604020202020204" pitchFamily="34" charset="0"/>
              </a:rPr>
              <a:t>(1) Jeder hat das Recht auf die freie Entfaltung seiner Persönlichkeit, soweit er nicht die Rechte anderer verletzt und nicht gegen die verfassungsmäßige Ordnung oder das Sittengesetz verstößt.</a:t>
            </a:r>
          </a:p>
        </p:txBody>
      </p:sp>
    </p:spTree>
    <p:extLst>
      <p:ext uri="{BB962C8B-B14F-4D97-AF65-F5344CB8AC3E}">
        <p14:creationId xmlns:p14="http://schemas.microsoft.com/office/powerpoint/2010/main" val="410150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87558EB-62FA-5F40-692C-A15B955D2969}"/>
              </a:ext>
            </a:extLst>
          </p:cNvPr>
          <p:cNvSpPr txBox="1">
            <a:spLocks/>
          </p:cNvSpPr>
          <p:nvPr/>
        </p:nvSpPr>
        <p:spPr>
          <a:xfrm>
            <a:off x="838200" y="61832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a:t>Bildquellen</a:t>
            </a:r>
            <a:endParaRPr lang="de-DE" sz="2400" dirty="0"/>
          </a:p>
        </p:txBody>
      </p:sp>
      <p:sp>
        <p:nvSpPr>
          <p:cNvPr id="9" name="Textfeld 8">
            <a:extLst>
              <a:ext uri="{FF2B5EF4-FFF2-40B4-BE49-F238E27FC236}">
                <a16:creationId xmlns:a16="http://schemas.microsoft.com/office/drawing/2014/main" id="{58601DC0-F591-3C8F-94B1-2497E182F712}"/>
              </a:ext>
            </a:extLst>
          </p:cNvPr>
          <p:cNvSpPr txBox="1"/>
          <p:nvPr/>
        </p:nvSpPr>
        <p:spPr>
          <a:xfrm>
            <a:off x="838200" y="1046097"/>
            <a:ext cx="1021944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KI-erzeugtes Bild, erstellt mit </a:t>
            </a:r>
            <a:r>
              <a:rPr lang="de-DE" sz="1400" dirty="0" err="1">
                <a:latin typeface="Arial" panose="020B0604020202020204" pitchFamily="34" charset="0"/>
                <a:cs typeface="Arial" panose="020B0604020202020204" pitchFamily="34" charset="0"/>
              </a:rPr>
              <a:t>Canva</a:t>
            </a:r>
            <a:r>
              <a:rPr lang="de-DE" sz="1400" dirty="0">
                <a:latin typeface="Arial" panose="020B0604020202020204" pitchFamily="34" charset="0"/>
                <a:cs typeface="Arial" panose="020B0604020202020204" pitchFamily="34" charset="0"/>
              </a:rPr>
              <a:t> Dream Lab, 29.01.2025</a:t>
            </a:r>
          </a:p>
        </p:txBody>
      </p:sp>
    </p:spTree>
    <p:extLst>
      <p:ext uri="{BB962C8B-B14F-4D97-AF65-F5344CB8AC3E}">
        <p14:creationId xmlns:p14="http://schemas.microsoft.com/office/powerpoint/2010/main" val="28936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Breitbild</PresentationFormat>
  <Paragraphs>18</Paragraphs>
  <Slides>6</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MessinaSansWeb</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9</cp:revision>
  <dcterms:created xsi:type="dcterms:W3CDTF">2024-06-12T15:52:19Z</dcterms:created>
  <dcterms:modified xsi:type="dcterms:W3CDTF">2025-03-10T13:18:53Z</dcterms:modified>
</cp:coreProperties>
</file>