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89" r:id="rId4"/>
    <p:sldId id="287" r:id="rId5"/>
    <p:sldId id="275" r:id="rId6"/>
    <p:sldId id="276" r:id="rId7"/>
    <p:sldId id="277" r:id="rId8"/>
    <p:sldId id="279" r:id="rId9"/>
    <p:sldId id="278" r:id="rId10"/>
    <p:sldId id="280" r:id="rId11"/>
    <p:sldId id="288" r:id="rId12"/>
    <p:sldId id="281" r:id="rId13"/>
    <p:sldId id="290" r:id="rId14"/>
    <p:sldId id="283" r:id="rId15"/>
    <p:sldId id="284" r:id="rId16"/>
    <p:sldId id="291" r:id="rId17"/>
    <p:sldId id="285" r:id="rId18"/>
    <p:sldId id="286" r:id="rId19"/>
    <p:sldId id="273" r:id="rId20"/>
    <p:sldId id="274"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69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30780-A99E-480F-A559-A637F4A8D496}" type="datetimeFigureOut">
              <a:rPr lang="de-DE" smtClean="0"/>
              <a:t>02.09.2024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2492E-1B94-4D3F-9203-4E7D8B8439F3}" type="slidenum">
              <a:rPr lang="de-DE" smtClean="0"/>
              <a:t>‹Nr.›</a:t>
            </a:fld>
            <a:endParaRPr lang="de-DE"/>
          </a:p>
        </p:txBody>
      </p:sp>
    </p:spTree>
    <p:extLst>
      <p:ext uri="{BB962C8B-B14F-4D97-AF65-F5344CB8AC3E}">
        <p14:creationId xmlns:p14="http://schemas.microsoft.com/office/powerpoint/2010/main" val="4126403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Lehrkraft informiert kurz über die allgemeine Bedeutung von Staatssymbolen:</a:t>
            </a:r>
          </a:p>
          <a:p>
            <a:pPr marL="171450" indent="-171450">
              <a:buFontTx/>
              <a:buChar char="-"/>
            </a:pPr>
            <a:r>
              <a:rPr lang="de-DE" dirty="0"/>
              <a:t>Staatssymbole repräsentieren den Staat.</a:t>
            </a:r>
          </a:p>
          <a:p>
            <a:pPr marL="171450" indent="-171450">
              <a:buFontTx/>
              <a:buChar char="-"/>
            </a:pPr>
            <a:r>
              <a:rPr lang="de-DE" dirty="0"/>
              <a:t>Sie dienen der Identifikation der Bürger mit dem Staat.</a:t>
            </a:r>
          </a:p>
          <a:p>
            <a:pPr marL="171450" indent="-171450">
              <a:buFontTx/>
              <a:buChar char="-"/>
            </a:pPr>
            <a:r>
              <a:rPr lang="de-DE" dirty="0"/>
              <a:t>Staatssymbole sind im Besonderen daher auch gegen Verunglimpfung geschützt.</a:t>
            </a:r>
          </a:p>
          <a:p>
            <a:pPr marL="171450" indent="-171450">
              <a:buFontTx/>
              <a:buChar char="-"/>
            </a:pPr>
            <a:r>
              <a:rPr lang="de-DE" dirty="0"/>
              <a:t>Zu den Staatssymbolen zählen u. a. das Staatswappen, die Hymne und die Flagge.</a:t>
            </a:r>
          </a:p>
        </p:txBody>
      </p:sp>
      <p:sp>
        <p:nvSpPr>
          <p:cNvPr id="4" name="Foliennummernplatzhalter 3"/>
          <p:cNvSpPr>
            <a:spLocks noGrp="1"/>
          </p:cNvSpPr>
          <p:nvPr>
            <p:ph type="sldNum" sz="quarter" idx="5"/>
          </p:nvPr>
        </p:nvSpPr>
        <p:spPr/>
        <p:txBody>
          <a:bodyPr/>
          <a:lstStyle/>
          <a:p>
            <a:fld id="{AFE2492E-1B94-4D3F-9203-4E7D8B8439F3}" type="slidenum">
              <a:rPr lang="de-DE" smtClean="0"/>
              <a:t>2</a:t>
            </a:fld>
            <a:endParaRPr lang="de-DE"/>
          </a:p>
        </p:txBody>
      </p:sp>
    </p:spTree>
    <p:extLst>
      <p:ext uri="{BB962C8B-B14F-4D97-AF65-F5344CB8AC3E}">
        <p14:creationId xmlns:p14="http://schemas.microsoft.com/office/powerpoint/2010/main" val="266575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Bayern gibt es eine Verwaltungsanordnung über die Verwendung der bayerischen Staatsflaggen und Dienstflaggen an Kraftfahrzeugen. Sie regelt u. a. Aussehen und Einsatz der Flagge, sprich wann bzw. wie diese an öffentlichen Gebäuden zu hissen sind. – Beispiel §3</a:t>
            </a:r>
          </a:p>
        </p:txBody>
      </p:sp>
      <p:sp>
        <p:nvSpPr>
          <p:cNvPr id="4" name="Foliennummernplatzhalter 3"/>
          <p:cNvSpPr>
            <a:spLocks noGrp="1"/>
          </p:cNvSpPr>
          <p:nvPr>
            <p:ph type="sldNum" sz="quarter" idx="5"/>
          </p:nvPr>
        </p:nvSpPr>
        <p:spPr/>
        <p:txBody>
          <a:bodyPr/>
          <a:lstStyle/>
          <a:p>
            <a:fld id="{AFE2492E-1B94-4D3F-9203-4E7D8B8439F3}" type="slidenum">
              <a:rPr lang="de-DE" smtClean="0"/>
              <a:t>3</a:t>
            </a:fld>
            <a:endParaRPr lang="de-DE"/>
          </a:p>
        </p:txBody>
      </p:sp>
    </p:spTree>
    <p:extLst>
      <p:ext uri="{BB962C8B-B14F-4D97-AF65-F5344CB8AC3E}">
        <p14:creationId xmlns:p14="http://schemas.microsoft.com/office/powerpoint/2010/main" val="35077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Frage bezieht sich auf die Verwaltungsanordnung in Bayern.</a:t>
            </a:r>
          </a:p>
        </p:txBody>
      </p:sp>
      <p:sp>
        <p:nvSpPr>
          <p:cNvPr id="4" name="Foliennummernplatzhalter 3"/>
          <p:cNvSpPr>
            <a:spLocks noGrp="1"/>
          </p:cNvSpPr>
          <p:nvPr>
            <p:ph type="sldNum" sz="quarter" idx="5"/>
          </p:nvPr>
        </p:nvSpPr>
        <p:spPr/>
        <p:txBody>
          <a:bodyPr/>
          <a:lstStyle/>
          <a:p>
            <a:fld id="{AFE2492E-1B94-4D3F-9203-4E7D8B8439F3}" type="slidenum">
              <a:rPr lang="de-DE" smtClean="0"/>
              <a:t>4</a:t>
            </a:fld>
            <a:endParaRPr lang="de-DE"/>
          </a:p>
        </p:txBody>
      </p:sp>
    </p:spTree>
    <p:extLst>
      <p:ext uri="{BB962C8B-B14F-4D97-AF65-F5344CB8AC3E}">
        <p14:creationId xmlns:p14="http://schemas.microsoft.com/office/powerpoint/2010/main" val="139329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Tag der Franken sieht eine Beflaggung der Regierungsbezirke mit der Frankenfahne vor. </a:t>
            </a:r>
          </a:p>
        </p:txBody>
      </p:sp>
      <p:sp>
        <p:nvSpPr>
          <p:cNvPr id="4" name="Foliennummernplatzhalter 3"/>
          <p:cNvSpPr>
            <a:spLocks noGrp="1"/>
          </p:cNvSpPr>
          <p:nvPr>
            <p:ph type="sldNum" sz="quarter" idx="5"/>
          </p:nvPr>
        </p:nvSpPr>
        <p:spPr/>
        <p:txBody>
          <a:bodyPr/>
          <a:lstStyle/>
          <a:p>
            <a:fld id="{AFE2492E-1B94-4D3F-9203-4E7D8B8439F3}" type="slidenum">
              <a:rPr lang="de-DE" smtClean="0"/>
              <a:t>11</a:t>
            </a:fld>
            <a:endParaRPr lang="de-DE"/>
          </a:p>
        </p:txBody>
      </p:sp>
    </p:spTree>
    <p:extLst>
      <p:ext uri="{BB962C8B-B14F-4D97-AF65-F5344CB8AC3E}">
        <p14:creationId xmlns:p14="http://schemas.microsoft.com/office/powerpoint/2010/main" val="252951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65B0F-0A00-42E9-82B9-AA68CBC9FF18}"/>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CEDEFC-5F9F-4E2F-93D9-6F9B954B7C4A}"/>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29D3B6-5C2A-4CEB-8EE4-206C598CCF82}"/>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525992BD-D02E-42E4-86C4-232FD9CFFA1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045253BC-A39E-4AC4-8AC8-41D542845AE3}"/>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10540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76076CC-91F6-4498-B4B0-E531212D58EB}"/>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29ABE67-4776-4B13-BD66-0C2EEE91EFD6}"/>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287ECC4-787A-4B85-9911-B7E1CDD8F819}"/>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345EEE9E-A3CF-47E6-AA44-9B7B1D45731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E06FD461-7FE9-4436-A8EE-5A036192301E}"/>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78763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66BF283-31F9-4301-9489-8F776934CB49}"/>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5" name="Fußzeilenplatzhalter 4">
            <a:extLst>
              <a:ext uri="{FF2B5EF4-FFF2-40B4-BE49-F238E27FC236}">
                <a16:creationId xmlns:a16="http://schemas.microsoft.com/office/drawing/2014/main" id="{F3F209BE-5429-45A9-BE04-94268D03588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5F8EB246-6D96-4369-A274-433C7F1B3EB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5817A2B-977F-4119-88E5-B7FE6A03A80C}"/>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6" name="Fußzeilenplatzhalter 5">
            <a:extLst>
              <a:ext uri="{FF2B5EF4-FFF2-40B4-BE49-F238E27FC236}">
                <a16:creationId xmlns:a16="http://schemas.microsoft.com/office/drawing/2014/main" id="{0121462C-2511-4466-9D8A-444299BA591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D754599-890C-41DA-8F66-978C658DA638}"/>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EAD7-6E63-4471-A84D-CD0051147173}"/>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A2423EAB-5DB0-4998-AF0A-D7B267DF17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BCA158-B4B1-45E7-B4EB-13F124D61C35}"/>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623D3F-7349-4D6F-AED0-7ECAC81AB2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A33EA96-DC84-4226-BC0B-F3B158CB87EC}"/>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6461685-CF42-41CD-80C1-80E2BD4C6D9F}"/>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8" name="Fußzeilenplatzhalter 7">
            <a:extLst>
              <a:ext uri="{FF2B5EF4-FFF2-40B4-BE49-F238E27FC236}">
                <a16:creationId xmlns:a16="http://schemas.microsoft.com/office/drawing/2014/main" id="{CDA89079-8E06-4707-8B65-463671F88F1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202BAE7B-C7C4-4991-8519-C4B1BBC19439}"/>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400023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2792711A-B23C-4A9E-BBDE-B72A9A952170}"/>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4" name="Fußzeilenplatzhalter 3">
            <a:extLst>
              <a:ext uri="{FF2B5EF4-FFF2-40B4-BE49-F238E27FC236}">
                <a16:creationId xmlns:a16="http://schemas.microsoft.com/office/drawing/2014/main" id="{3BF85788-23AA-4D3D-8846-F5F6F1FF0EE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515508CF-176D-43C7-B756-4EA9DF796CBA}"/>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12089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0AC3BD-1F95-44FE-ACC8-BFC8F80E18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3" name="Fußzeilenplatzhalter 2">
            <a:extLst>
              <a:ext uri="{FF2B5EF4-FFF2-40B4-BE49-F238E27FC236}">
                <a16:creationId xmlns:a16="http://schemas.microsoft.com/office/drawing/2014/main" id="{68880488-36BB-45EA-9C71-2DF7C1920E8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94A4A0FF-5019-405C-A740-ED16B668E64D}"/>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4712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B43DA-3011-4223-BC77-6391F1344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A397C7B-417A-4087-A673-6F094DABEC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264489-741B-47D1-99C0-7D75A440FF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1F7D30-E558-4518-A9D3-C9E64D5D925C}"/>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6" name="Fußzeilenplatzhalter 5">
            <a:extLst>
              <a:ext uri="{FF2B5EF4-FFF2-40B4-BE49-F238E27FC236}">
                <a16:creationId xmlns:a16="http://schemas.microsoft.com/office/drawing/2014/main" id="{54C4BE66-A516-495E-8D3F-0F0D87D7D95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B84BE4E6-5C0F-4288-86EB-87AFE95E03D9}"/>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73320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4CA9B-4FE7-4F8C-9CBB-46155896FB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19FADE6-3297-4C8D-BE9A-23D13A8AB5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9F1C4C8-FD63-4367-8262-3EB2CE5B81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F6596B-C309-48A9-ABC5-D4F8795950B4}"/>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02.09.2024</a:t>
            </a:fld>
            <a:endParaRPr lang="de-DE"/>
          </a:p>
        </p:txBody>
      </p:sp>
      <p:sp>
        <p:nvSpPr>
          <p:cNvPr id="6" name="Fußzeilenplatzhalter 5">
            <a:extLst>
              <a:ext uri="{FF2B5EF4-FFF2-40B4-BE49-F238E27FC236}">
                <a16:creationId xmlns:a16="http://schemas.microsoft.com/office/drawing/2014/main" id="{D91BA43E-326C-4D9B-B47F-9B43E5E6A05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2D3457A-E59A-4331-92CC-5E87BB68076F}"/>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54550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p:blipFill>
        <p:spPr bwMode="auto">
          <a:xfrm>
            <a:off x="6940684" y="6327194"/>
            <a:ext cx="4912333" cy="466878"/>
          </a:xfrm>
          <a:prstGeom prst="rect">
            <a:avLst/>
          </a:prstGeom>
        </p:spPr>
      </p:pic>
      <p:pic>
        <p:nvPicPr>
          <p:cNvPr id="6" name="Grafik 5">
            <a:extLst>
              <a:ext uri="{FF2B5EF4-FFF2-40B4-BE49-F238E27FC236}">
                <a16:creationId xmlns:a16="http://schemas.microsoft.com/office/drawing/2014/main" id="{0815A243-603D-4050-A857-18D3E8E3F32F}"/>
              </a:ext>
            </a:extLst>
          </p:cNvPr>
          <p:cNvPicPr/>
          <p:nvPr userDrawn="1"/>
        </p:nvPicPr>
        <p:blipFill>
          <a:blip r:embed="rId17">
            <a:extLst>
              <a:ext uri="{28A0092B-C50C-407E-A947-70E740481C1C}">
                <a14:useLocalDpi xmlns:a14="http://schemas.microsoft.com/office/drawing/2010/main" val="0"/>
              </a:ext>
            </a:extLst>
          </a:blip>
          <a:stretch>
            <a:fillRect/>
          </a:stretch>
        </p:blipFill>
        <p:spPr>
          <a:xfrm>
            <a:off x="383886" y="6399068"/>
            <a:ext cx="266700" cy="26670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protokoll-inland.de/Webs/PI/DE/beflaggung/beflaggungsregelungen-laender/_documents/b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EDDB394-F972-425C-9F2A-5828DD4C6AFC}"/>
              </a:ext>
            </a:extLst>
          </p:cNvPr>
          <p:cNvPicPr>
            <a:picLocks noChangeAspect="1"/>
          </p:cNvPicPr>
          <p:nvPr/>
        </p:nvPicPr>
        <p:blipFill rotWithShape="1">
          <a:blip r:embed="rId2">
            <a:extLst>
              <a:ext uri="{28A0092B-C50C-407E-A947-70E740481C1C}">
                <a14:useLocalDpi xmlns:a14="http://schemas.microsoft.com/office/drawing/2010/main" val="0"/>
              </a:ext>
            </a:extLst>
          </a:blip>
          <a:srcRect t="5556" b="19028"/>
          <a:stretch/>
        </p:blipFill>
        <p:spPr>
          <a:xfrm>
            <a:off x="838200" y="403701"/>
            <a:ext cx="10330294" cy="5482750"/>
          </a:xfrm>
          <a:prstGeom prst="rect">
            <a:avLst/>
          </a:prstGeom>
        </p:spPr>
      </p:pic>
      <p:sp>
        <p:nvSpPr>
          <p:cNvPr id="4" name="Rechteck 3">
            <a:extLst>
              <a:ext uri="{FF2B5EF4-FFF2-40B4-BE49-F238E27FC236}">
                <a16:creationId xmlns:a16="http://schemas.microsoft.com/office/drawing/2014/main" id="{D872BB7F-D4A4-492A-B03A-3C5C1A8C9F54}"/>
              </a:ext>
            </a:extLst>
          </p:cNvPr>
          <p:cNvSpPr/>
          <p:nvPr/>
        </p:nvSpPr>
        <p:spPr>
          <a:xfrm>
            <a:off x="2130552" y="4901184"/>
            <a:ext cx="8110728" cy="1481328"/>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F7D50F0-F95F-46ED-AF6C-B0BFE7457129}"/>
              </a:ext>
            </a:extLst>
          </p:cNvPr>
          <p:cNvSpPr txBox="1"/>
          <p:nvPr/>
        </p:nvSpPr>
        <p:spPr>
          <a:xfrm>
            <a:off x="2473706" y="5041683"/>
            <a:ext cx="8542528" cy="1200329"/>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17. Juni</a:t>
            </a:r>
          </a:p>
          <a:p>
            <a:r>
              <a:rPr lang="de-DE" sz="2400" dirty="0">
                <a:solidFill>
                  <a:schemeClr val="bg1"/>
                </a:solidFill>
                <a:latin typeface="Arial" panose="020B0604020202020204" pitchFamily="34" charset="0"/>
                <a:cs typeface="Arial" panose="020B0604020202020204" pitchFamily="34" charset="0"/>
              </a:rPr>
              <a:t>Nationaler Gedenktag an den Volksaufstand von 1953 </a:t>
            </a:r>
          </a:p>
          <a:p>
            <a:r>
              <a:rPr lang="de-DE" sz="2400" dirty="0">
                <a:solidFill>
                  <a:schemeClr val="bg1"/>
                </a:solidFill>
                <a:latin typeface="Arial" panose="020B0604020202020204" pitchFamily="34" charset="0"/>
                <a:cs typeface="Arial" panose="020B0604020202020204" pitchFamily="34" charset="0"/>
              </a:rPr>
              <a:t>in der DDR</a:t>
            </a:r>
          </a:p>
        </p:txBody>
      </p:sp>
    </p:spTree>
    <p:extLst>
      <p:ext uri="{BB962C8B-B14F-4D97-AF65-F5344CB8AC3E}">
        <p14:creationId xmlns:p14="http://schemas.microsoft.com/office/powerpoint/2010/main" val="247479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E41D1C1-D10A-4D6A-9CF3-47C6FD99C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4" y="430529"/>
            <a:ext cx="10010776" cy="5674995"/>
          </a:xfrm>
          <a:prstGeom prst="rect">
            <a:avLst/>
          </a:prstGeom>
          <a:ln>
            <a:solidFill>
              <a:schemeClr val="bg1">
                <a:lumMod val="75000"/>
              </a:schemeClr>
            </a:solidFill>
          </a:ln>
        </p:spPr>
      </p:pic>
      <p:sp>
        <p:nvSpPr>
          <p:cNvPr id="4" name="Rechteck 3">
            <a:extLst>
              <a:ext uri="{FF2B5EF4-FFF2-40B4-BE49-F238E27FC236}">
                <a16:creationId xmlns:a16="http://schemas.microsoft.com/office/drawing/2014/main" id="{5841B349-360F-4A40-8B94-886C5F7F02AB}"/>
              </a:ext>
            </a:extLst>
          </p:cNvPr>
          <p:cNvSpPr/>
          <p:nvPr/>
        </p:nvSpPr>
        <p:spPr>
          <a:xfrm>
            <a:off x="2130552" y="5200650"/>
            <a:ext cx="8110728" cy="1181862"/>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A820F53F-0D8C-4F67-A922-8C3CE4366D64}"/>
              </a:ext>
            </a:extLst>
          </p:cNvPr>
          <p:cNvSpPr txBox="1"/>
          <p:nvPr/>
        </p:nvSpPr>
        <p:spPr>
          <a:xfrm>
            <a:off x="2449322" y="5376082"/>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2. Juli</a:t>
            </a:r>
          </a:p>
          <a:p>
            <a:r>
              <a:rPr lang="de-DE" sz="2400" dirty="0">
                <a:solidFill>
                  <a:schemeClr val="bg1"/>
                </a:solidFill>
                <a:latin typeface="Arial" panose="020B0604020202020204" pitchFamily="34" charset="0"/>
                <a:cs typeface="Arial" panose="020B0604020202020204" pitchFamily="34" charset="0"/>
              </a:rPr>
              <a:t>Tag der Franken</a:t>
            </a:r>
          </a:p>
        </p:txBody>
      </p:sp>
    </p:spTree>
    <p:extLst>
      <p:ext uri="{BB962C8B-B14F-4D97-AF65-F5344CB8AC3E}">
        <p14:creationId xmlns:p14="http://schemas.microsoft.com/office/powerpoint/2010/main" val="240655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0591A34-C574-4090-8660-FD56595D6F22}"/>
              </a:ext>
            </a:extLst>
          </p:cNvPr>
          <p:cNvPicPr>
            <a:picLocks noChangeAspect="1"/>
          </p:cNvPicPr>
          <p:nvPr/>
        </p:nvPicPr>
        <p:blipFill rotWithShape="1">
          <a:blip r:embed="rId2">
            <a:extLst>
              <a:ext uri="{28A0092B-C50C-407E-A947-70E740481C1C}">
                <a14:useLocalDpi xmlns:a14="http://schemas.microsoft.com/office/drawing/2010/main" val="0"/>
              </a:ext>
            </a:extLst>
          </a:blip>
          <a:srcRect t="8163" b="53742"/>
          <a:stretch/>
        </p:blipFill>
        <p:spPr>
          <a:xfrm>
            <a:off x="985837" y="473831"/>
            <a:ext cx="10220325" cy="5191276"/>
          </a:xfrm>
          <a:prstGeom prst="rect">
            <a:avLst/>
          </a:prstGeom>
        </p:spPr>
      </p:pic>
      <p:sp>
        <p:nvSpPr>
          <p:cNvPr id="6" name="Rechteck 5">
            <a:extLst>
              <a:ext uri="{FF2B5EF4-FFF2-40B4-BE49-F238E27FC236}">
                <a16:creationId xmlns:a16="http://schemas.microsoft.com/office/drawing/2014/main" id="{33CC083C-62F1-47B4-883F-F227B7EDD503}"/>
              </a:ext>
            </a:extLst>
          </p:cNvPr>
          <p:cNvSpPr/>
          <p:nvPr/>
        </p:nvSpPr>
        <p:spPr>
          <a:xfrm>
            <a:off x="2130552" y="4901184"/>
            <a:ext cx="8110728" cy="1481328"/>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8488866A-8E04-4FAF-8857-FD80E0121A21}"/>
              </a:ext>
            </a:extLst>
          </p:cNvPr>
          <p:cNvSpPr txBox="1"/>
          <p:nvPr/>
        </p:nvSpPr>
        <p:spPr>
          <a:xfrm>
            <a:off x="2473706" y="5041683"/>
            <a:ext cx="8542528" cy="1200329"/>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20. Juli</a:t>
            </a:r>
          </a:p>
          <a:p>
            <a:r>
              <a:rPr lang="de-DE" sz="2400" dirty="0">
                <a:solidFill>
                  <a:schemeClr val="bg1"/>
                </a:solidFill>
                <a:latin typeface="Arial" panose="020B0604020202020204" pitchFamily="34" charset="0"/>
                <a:cs typeface="Arial" panose="020B0604020202020204" pitchFamily="34" charset="0"/>
              </a:rPr>
              <a:t>Nationaler Gedenktag an den Widerstand gegen die nationalsozialistische Gewaltherrschaft</a:t>
            </a:r>
          </a:p>
        </p:txBody>
      </p:sp>
    </p:spTree>
    <p:extLst>
      <p:ext uri="{BB962C8B-B14F-4D97-AF65-F5344CB8AC3E}">
        <p14:creationId xmlns:p14="http://schemas.microsoft.com/office/powerpoint/2010/main" val="288133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EEC19C0-F9C3-4652-9765-6709D8EF8D48}"/>
              </a:ext>
            </a:extLst>
          </p:cNvPr>
          <p:cNvPicPr>
            <a:picLocks noChangeAspect="1"/>
          </p:cNvPicPr>
          <p:nvPr/>
        </p:nvPicPr>
        <p:blipFill rotWithShape="1">
          <a:blip r:embed="rId2">
            <a:extLst>
              <a:ext uri="{28A0092B-C50C-407E-A947-70E740481C1C}">
                <a14:useLocalDpi xmlns:a14="http://schemas.microsoft.com/office/drawing/2010/main" val="0"/>
              </a:ext>
            </a:extLst>
          </a:blip>
          <a:srcRect t="20278" b="11944"/>
          <a:stretch/>
        </p:blipFill>
        <p:spPr>
          <a:xfrm>
            <a:off x="781049" y="609600"/>
            <a:ext cx="10343213" cy="5257800"/>
          </a:xfrm>
          <a:prstGeom prst="rect">
            <a:avLst/>
          </a:prstGeom>
        </p:spPr>
      </p:pic>
      <p:sp>
        <p:nvSpPr>
          <p:cNvPr id="4" name="Rechteck 3">
            <a:extLst>
              <a:ext uri="{FF2B5EF4-FFF2-40B4-BE49-F238E27FC236}">
                <a16:creationId xmlns:a16="http://schemas.microsoft.com/office/drawing/2014/main" id="{6603CC5C-D4C5-45BC-84A3-D05F7BEAB5CF}"/>
              </a:ext>
            </a:extLst>
          </p:cNvPr>
          <p:cNvSpPr/>
          <p:nvPr/>
        </p:nvSpPr>
        <p:spPr>
          <a:xfrm>
            <a:off x="2130552" y="4901184"/>
            <a:ext cx="8110728" cy="1481328"/>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6771BC9-B77B-4F40-9F29-BDC227B16E37}"/>
              </a:ext>
            </a:extLst>
          </p:cNvPr>
          <p:cNvSpPr txBox="1"/>
          <p:nvPr/>
        </p:nvSpPr>
        <p:spPr>
          <a:xfrm>
            <a:off x="2473706" y="5041683"/>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Tag der Heimat</a:t>
            </a:r>
          </a:p>
          <a:p>
            <a:r>
              <a:rPr lang="de-DE" sz="2400" dirty="0">
                <a:solidFill>
                  <a:schemeClr val="bg1"/>
                </a:solidFill>
                <a:latin typeface="Arial" panose="020B0604020202020204" pitchFamily="34" charset="0"/>
                <a:cs typeface="Arial" panose="020B0604020202020204" pitchFamily="34" charset="0"/>
              </a:rPr>
              <a:t>Erster Sonntag im September</a:t>
            </a:r>
          </a:p>
        </p:txBody>
      </p:sp>
    </p:spTree>
    <p:extLst>
      <p:ext uri="{BB962C8B-B14F-4D97-AF65-F5344CB8AC3E}">
        <p14:creationId xmlns:p14="http://schemas.microsoft.com/office/powerpoint/2010/main" val="157952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68C722B-9C51-4901-A453-23FF97EF0412}"/>
              </a:ext>
            </a:extLst>
          </p:cNvPr>
          <p:cNvPicPr>
            <a:picLocks noChangeAspect="1"/>
          </p:cNvPicPr>
          <p:nvPr/>
        </p:nvPicPr>
        <p:blipFill rotWithShape="1">
          <a:blip r:embed="rId2">
            <a:extLst>
              <a:ext uri="{28A0092B-C50C-407E-A947-70E740481C1C}">
                <a14:useLocalDpi xmlns:a14="http://schemas.microsoft.com/office/drawing/2010/main" val="0"/>
              </a:ext>
            </a:extLst>
          </a:blip>
          <a:srcRect t="4190" b="25051"/>
          <a:stretch/>
        </p:blipFill>
        <p:spPr>
          <a:xfrm>
            <a:off x="928687" y="762000"/>
            <a:ext cx="10334625" cy="4838700"/>
          </a:xfrm>
          <a:prstGeom prst="rect">
            <a:avLst/>
          </a:prstGeom>
        </p:spPr>
      </p:pic>
      <p:sp>
        <p:nvSpPr>
          <p:cNvPr id="4" name="Rechteck 3">
            <a:extLst>
              <a:ext uri="{FF2B5EF4-FFF2-40B4-BE49-F238E27FC236}">
                <a16:creationId xmlns:a16="http://schemas.microsoft.com/office/drawing/2014/main" id="{6C7FFA7B-BF4D-4551-92C6-B47E5163545F}"/>
              </a:ext>
            </a:extLst>
          </p:cNvPr>
          <p:cNvSpPr/>
          <p:nvPr/>
        </p:nvSpPr>
        <p:spPr>
          <a:xfrm>
            <a:off x="2130552" y="4901184"/>
            <a:ext cx="8110728" cy="1366266"/>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A47F164-DB1F-409F-8F62-D26440EE0762}"/>
              </a:ext>
            </a:extLst>
          </p:cNvPr>
          <p:cNvSpPr txBox="1"/>
          <p:nvPr/>
        </p:nvSpPr>
        <p:spPr>
          <a:xfrm>
            <a:off x="2473706" y="5041683"/>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3. Oktober</a:t>
            </a:r>
          </a:p>
          <a:p>
            <a:r>
              <a:rPr lang="de-DE" sz="2400" dirty="0">
                <a:solidFill>
                  <a:schemeClr val="bg1"/>
                </a:solidFill>
                <a:latin typeface="Arial" panose="020B0604020202020204" pitchFamily="34" charset="0"/>
                <a:cs typeface="Arial" panose="020B0604020202020204" pitchFamily="34" charset="0"/>
              </a:rPr>
              <a:t>Tag der deutschen Einheit</a:t>
            </a:r>
          </a:p>
        </p:txBody>
      </p:sp>
    </p:spTree>
    <p:extLst>
      <p:ext uri="{BB962C8B-B14F-4D97-AF65-F5344CB8AC3E}">
        <p14:creationId xmlns:p14="http://schemas.microsoft.com/office/powerpoint/2010/main" val="766696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D134412-CC3D-41D2-A6B8-B8116066E911}"/>
              </a:ext>
            </a:extLst>
          </p:cNvPr>
          <p:cNvPicPr>
            <a:picLocks noChangeAspect="1"/>
          </p:cNvPicPr>
          <p:nvPr/>
        </p:nvPicPr>
        <p:blipFill rotWithShape="1">
          <a:blip r:embed="rId2">
            <a:extLst>
              <a:ext uri="{28A0092B-C50C-407E-A947-70E740481C1C}">
                <a14:useLocalDpi xmlns:a14="http://schemas.microsoft.com/office/drawing/2010/main" val="0"/>
              </a:ext>
            </a:extLst>
          </a:blip>
          <a:srcRect b="10235"/>
          <a:stretch/>
        </p:blipFill>
        <p:spPr>
          <a:xfrm>
            <a:off x="942975" y="530423"/>
            <a:ext cx="10267950" cy="5184577"/>
          </a:xfrm>
          <a:prstGeom prst="rect">
            <a:avLst/>
          </a:prstGeom>
        </p:spPr>
      </p:pic>
      <p:sp>
        <p:nvSpPr>
          <p:cNvPr id="4" name="Rechteck 3">
            <a:extLst>
              <a:ext uri="{FF2B5EF4-FFF2-40B4-BE49-F238E27FC236}">
                <a16:creationId xmlns:a16="http://schemas.microsoft.com/office/drawing/2014/main" id="{8FF21F0A-C597-437A-99BB-58D544ACF198}"/>
              </a:ext>
            </a:extLst>
          </p:cNvPr>
          <p:cNvSpPr/>
          <p:nvPr/>
        </p:nvSpPr>
        <p:spPr>
          <a:xfrm>
            <a:off x="2130552" y="4901184"/>
            <a:ext cx="8110728" cy="1366266"/>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53D7F7F4-2D8C-4471-9C6F-4E531630E293}"/>
              </a:ext>
            </a:extLst>
          </p:cNvPr>
          <p:cNvSpPr txBox="1"/>
          <p:nvPr/>
        </p:nvSpPr>
        <p:spPr>
          <a:xfrm>
            <a:off x="2473706" y="5041683"/>
            <a:ext cx="8542528" cy="1200329"/>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1. Dezember</a:t>
            </a:r>
          </a:p>
          <a:p>
            <a:r>
              <a:rPr lang="de-DE" sz="2400" dirty="0">
                <a:solidFill>
                  <a:schemeClr val="bg1"/>
                </a:solidFill>
                <a:latin typeface="Arial" panose="020B0604020202020204" pitchFamily="34" charset="0"/>
                <a:cs typeface="Arial" panose="020B0604020202020204" pitchFamily="34" charset="0"/>
              </a:rPr>
              <a:t>Jahrestag des Volksentscheids über die Annahme der bayerischen Verfassung</a:t>
            </a:r>
          </a:p>
        </p:txBody>
      </p:sp>
    </p:spTree>
    <p:extLst>
      <p:ext uri="{BB962C8B-B14F-4D97-AF65-F5344CB8AC3E}">
        <p14:creationId xmlns:p14="http://schemas.microsoft.com/office/powerpoint/2010/main" val="99176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FDA0025-0CDF-4C52-B854-B9BB2A8FE89C}"/>
              </a:ext>
            </a:extLst>
          </p:cNvPr>
          <p:cNvPicPr>
            <a:picLocks noChangeAspect="1"/>
          </p:cNvPicPr>
          <p:nvPr/>
        </p:nvPicPr>
        <p:blipFill rotWithShape="1">
          <a:blip r:embed="rId2">
            <a:extLst>
              <a:ext uri="{28A0092B-C50C-407E-A947-70E740481C1C}">
                <a14:useLocalDpi xmlns:a14="http://schemas.microsoft.com/office/drawing/2010/main" val="0"/>
              </a:ext>
            </a:extLst>
          </a:blip>
          <a:srcRect t="10320" b="19181"/>
          <a:stretch/>
        </p:blipFill>
        <p:spPr>
          <a:xfrm>
            <a:off x="1069848" y="407039"/>
            <a:ext cx="9917430" cy="5490841"/>
          </a:xfrm>
          <a:prstGeom prst="rect">
            <a:avLst/>
          </a:prstGeom>
        </p:spPr>
      </p:pic>
      <p:sp>
        <p:nvSpPr>
          <p:cNvPr id="4" name="Rechteck 3">
            <a:extLst>
              <a:ext uri="{FF2B5EF4-FFF2-40B4-BE49-F238E27FC236}">
                <a16:creationId xmlns:a16="http://schemas.microsoft.com/office/drawing/2014/main" id="{E7BCFFCE-DC71-4DEB-B724-1BDAF9E267DB}"/>
              </a:ext>
            </a:extLst>
          </p:cNvPr>
          <p:cNvSpPr/>
          <p:nvPr/>
        </p:nvSpPr>
        <p:spPr>
          <a:xfrm>
            <a:off x="2130552" y="4901184"/>
            <a:ext cx="8110728" cy="1366266"/>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A7AE517-2CF9-417A-A684-827E8B7D4A77}"/>
              </a:ext>
            </a:extLst>
          </p:cNvPr>
          <p:cNvSpPr txBox="1"/>
          <p:nvPr/>
        </p:nvSpPr>
        <p:spPr>
          <a:xfrm>
            <a:off x="2473706" y="5041683"/>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10. Dezember</a:t>
            </a:r>
          </a:p>
          <a:p>
            <a:r>
              <a:rPr lang="de-DE" sz="2400" dirty="0">
                <a:solidFill>
                  <a:schemeClr val="bg1"/>
                </a:solidFill>
                <a:latin typeface="Arial" panose="020B0604020202020204" pitchFamily="34" charset="0"/>
                <a:cs typeface="Arial" panose="020B0604020202020204" pitchFamily="34" charset="0"/>
              </a:rPr>
              <a:t>Jahrestag der Verabschiedung der Menschenrechte</a:t>
            </a:r>
          </a:p>
        </p:txBody>
      </p:sp>
    </p:spTree>
    <p:extLst>
      <p:ext uri="{BB962C8B-B14F-4D97-AF65-F5344CB8AC3E}">
        <p14:creationId xmlns:p14="http://schemas.microsoft.com/office/powerpoint/2010/main" val="2724018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7CD3374-B8B7-4E92-B2EA-1F4CAB1A1B19}"/>
              </a:ext>
            </a:extLst>
          </p:cNvPr>
          <p:cNvSpPr/>
          <p:nvPr/>
        </p:nvSpPr>
        <p:spPr>
          <a:xfrm>
            <a:off x="1257300" y="2090172"/>
            <a:ext cx="9677400" cy="2308324"/>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Die internationalen Tage, -jahre und -</a:t>
            </a:r>
            <a:r>
              <a:rPr lang="de-DE" sz="2400" dirty="0" err="1">
                <a:latin typeface="Arial" panose="020B0604020202020204" pitchFamily="34" charset="0"/>
                <a:cs typeface="Arial" panose="020B0604020202020204" pitchFamily="34" charset="0"/>
              </a:rPr>
              <a:t>jahrzehnte</a:t>
            </a:r>
            <a:r>
              <a:rPr lang="de-DE" sz="2400" dirty="0">
                <a:latin typeface="Arial" panose="020B0604020202020204" pitchFamily="34" charset="0"/>
                <a:cs typeface="Arial" panose="020B0604020202020204" pitchFamily="34" charset="0"/>
              </a:rPr>
              <a:t> werden von der Generalversammlung der Vereinten Nationen auf Vorschlag der Mitgliedstaaten beschlossen. Sie erinnern an Leistungen der Völkergemeinschaft, geben Anlass zur Reflexion über weltweite Probleme, lenken die Aufmerksamkeit auf wichtige Zukunftsthemen und motivieren Menschen zu mehr Engagement.</a:t>
            </a:r>
          </a:p>
        </p:txBody>
      </p:sp>
      <p:sp>
        <p:nvSpPr>
          <p:cNvPr id="3" name="Textfeld 2">
            <a:extLst>
              <a:ext uri="{FF2B5EF4-FFF2-40B4-BE49-F238E27FC236}">
                <a16:creationId xmlns:a16="http://schemas.microsoft.com/office/drawing/2014/main" id="{DFDE33A8-5254-4B5B-A546-B424FC507244}"/>
              </a:ext>
            </a:extLst>
          </p:cNvPr>
          <p:cNvSpPr txBox="1"/>
          <p:nvPr/>
        </p:nvSpPr>
        <p:spPr>
          <a:xfrm>
            <a:off x="2609850" y="998474"/>
            <a:ext cx="6343650" cy="584775"/>
          </a:xfrm>
          <a:prstGeom prst="rect">
            <a:avLst/>
          </a:prstGeom>
          <a:noFill/>
        </p:spPr>
        <p:txBody>
          <a:bodyPr wrap="square" rtlCol="0">
            <a:spAutoFit/>
          </a:bodyPr>
          <a:lstStyle/>
          <a:p>
            <a:pPr algn="ctr"/>
            <a:r>
              <a:rPr lang="de-DE" sz="3200" b="1" dirty="0">
                <a:latin typeface="Arial" panose="020B0604020202020204" pitchFamily="34" charset="0"/>
                <a:cs typeface="Arial" panose="020B0604020202020204" pitchFamily="34" charset="0"/>
              </a:rPr>
              <a:t>Internationale Tage</a:t>
            </a:r>
          </a:p>
        </p:txBody>
      </p:sp>
    </p:spTree>
    <p:extLst>
      <p:ext uri="{BB962C8B-B14F-4D97-AF65-F5344CB8AC3E}">
        <p14:creationId xmlns:p14="http://schemas.microsoft.com/office/powerpoint/2010/main" val="332081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C66370-4080-4FFC-9187-12FF18C385FA}"/>
              </a:ext>
            </a:extLst>
          </p:cNvPr>
          <p:cNvPicPr>
            <a:picLocks noChangeAspect="1"/>
          </p:cNvPicPr>
          <p:nvPr/>
        </p:nvPicPr>
        <p:blipFill rotWithShape="1">
          <a:blip r:embed="rId2">
            <a:extLst>
              <a:ext uri="{28A0092B-C50C-407E-A947-70E740481C1C}">
                <a14:useLocalDpi xmlns:a14="http://schemas.microsoft.com/office/drawing/2010/main" val="0"/>
              </a:ext>
            </a:extLst>
          </a:blip>
          <a:srcRect r="19668"/>
          <a:stretch/>
        </p:blipFill>
        <p:spPr>
          <a:xfrm rot="16200000">
            <a:off x="3252110" y="-1832886"/>
            <a:ext cx="5535383" cy="10344153"/>
          </a:xfrm>
          <a:prstGeom prst="rect">
            <a:avLst/>
          </a:prstGeom>
        </p:spPr>
      </p:pic>
      <p:sp>
        <p:nvSpPr>
          <p:cNvPr id="5" name="Textfeld 4">
            <a:extLst>
              <a:ext uri="{FF2B5EF4-FFF2-40B4-BE49-F238E27FC236}">
                <a16:creationId xmlns:a16="http://schemas.microsoft.com/office/drawing/2014/main" id="{6E966292-9D57-4021-BAAD-021964C94E9B}"/>
              </a:ext>
            </a:extLst>
          </p:cNvPr>
          <p:cNvSpPr txBox="1"/>
          <p:nvPr/>
        </p:nvSpPr>
        <p:spPr>
          <a:xfrm>
            <a:off x="1771653" y="1830605"/>
            <a:ext cx="9420225" cy="2046714"/>
          </a:xfrm>
          <a:prstGeom prst="rect">
            <a:avLst/>
          </a:prstGeom>
          <a:noFill/>
        </p:spPr>
        <p:txBody>
          <a:bodyPr wrap="square" rtlCol="0">
            <a:spAutoFit/>
          </a:bodyPr>
          <a:lstStyle/>
          <a:p>
            <a:pPr>
              <a:spcAft>
                <a:spcPts val="600"/>
              </a:spcAft>
            </a:pPr>
            <a:r>
              <a:rPr lang="de-DE" sz="2800" dirty="0">
                <a:latin typeface="Arial" panose="020B0604020202020204" pitchFamily="34" charset="0"/>
                <a:cs typeface="Arial" panose="020B0604020202020204" pitchFamily="34" charset="0"/>
              </a:rPr>
              <a:t>24. Januar 		Internationaler Tag der Bildung</a:t>
            </a:r>
          </a:p>
          <a:p>
            <a:pPr>
              <a:spcAft>
                <a:spcPts val="600"/>
              </a:spcAft>
            </a:pPr>
            <a:r>
              <a:rPr lang="de-DE" sz="2800" dirty="0">
                <a:latin typeface="Arial" panose="020B0604020202020204" pitchFamily="34" charset="0"/>
                <a:cs typeface="Arial" panose="020B0604020202020204" pitchFamily="34" charset="0"/>
              </a:rPr>
              <a:t>8. März 	 	Internationaler Tag der Frauen</a:t>
            </a:r>
          </a:p>
          <a:p>
            <a:pPr>
              <a:spcAft>
                <a:spcPts val="600"/>
              </a:spcAft>
            </a:pPr>
            <a:r>
              <a:rPr lang="de-DE" sz="2800" dirty="0">
                <a:latin typeface="Arial" panose="020B0604020202020204" pitchFamily="34" charset="0"/>
                <a:cs typeface="Arial" panose="020B0604020202020204" pitchFamily="34" charset="0"/>
              </a:rPr>
              <a:t>21. September 	Internationaler Tag des Friedens</a:t>
            </a:r>
          </a:p>
          <a:p>
            <a:pPr>
              <a:spcAft>
                <a:spcPts val="600"/>
              </a:spcAft>
            </a:pPr>
            <a:r>
              <a:rPr lang="de-DE" sz="2800" dirty="0">
                <a:latin typeface="Arial" panose="020B0604020202020204" pitchFamily="34" charset="0"/>
                <a:cs typeface="Arial" panose="020B0604020202020204" pitchFamily="34" charset="0"/>
              </a:rPr>
              <a:t>10. Dezember	Tag der Menschenrechte</a:t>
            </a:r>
          </a:p>
        </p:txBody>
      </p:sp>
      <p:sp>
        <p:nvSpPr>
          <p:cNvPr id="6" name="Textfeld 5">
            <a:extLst>
              <a:ext uri="{FF2B5EF4-FFF2-40B4-BE49-F238E27FC236}">
                <a16:creationId xmlns:a16="http://schemas.microsoft.com/office/drawing/2014/main" id="{F04A15B3-30B1-4A64-A3BF-22A5201E2795}"/>
              </a:ext>
            </a:extLst>
          </p:cNvPr>
          <p:cNvSpPr txBox="1"/>
          <p:nvPr/>
        </p:nvSpPr>
        <p:spPr>
          <a:xfrm>
            <a:off x="2609850" y="998474"/>
            <a:ext cx="6343650" cy="584775"/>
          </a:xfrm>
          <a:prstGeom prst="rect">
            <a:avLst/>
          </a:prstGeom>
          <a:noFill/>
        </p:spPr>
        <p:txBody>
          <a:bodyPr wrap="square" rtlCol="0">
            <a:spAutoFit/>
          </a:bodyPr>
          <a:lstStyle/>
          <a:p>
            <a:pPr algn="ctr"/>
            <a:r>
              <a:rPr lang="de-DE" sz="3200" b="1" dirty="0">
                <a:latin typeface="Arial" panose="020B0604020202020204" pitchFamily="34" charset="0"/>
                <a:cs typeface="Arial" panose="020B0604020202020204" pitchFamily="34" charset="0"/>
              </a:rPr>
              <a:t>Internationale Tage</a:t>
            </a:r>
          </a:p>
        </p:txBody>
      </p:sp>
      <p:sp>
        <p:nvSpPr>
          <p:cNvPr id="7" name="Rechteck 6">
            <a:extLst>
              <a:ext uri="{FF2B5EF4-FFF2-40B4-BE49-F238E27FC236}">
                <a16:creationId xmlns:a16="http://schemas.microsoft.com/office/drawing/2014/main" id="{D610F6D9-EECF-4DF4-A126-A03849FD1093}"/>
              </a:ext>
            </a:extLst>
          </p:cNvPr>
          <p:cNvSpPr/>
          <p:nvPr/>
        </p:nvSpPr>
        <p:spPr>
          <a:xfrm>
            <a:off x="1000122" y="751118"/>
            <a:ext cx="9677400" cy="400110"/>
          </a:xfrm>
          <a:prstGeom prst="rect">
            <a:avLst/>
          </a:prstGeom>
        </p:spPr>
        <p:txBody>
          <a:bodyPr wrap="square">
            <a:spAutoFit/>
          </a:bodyPr>
          <a:lstStyle/>
          <a:p>
            <a:r>
              <a:rPr lang="de-DE" sz="2000" b="1" dirty="0">
                <a:latin typeface="Arial" panose="020B0604020202020204" pitchFamily="34" charset="0"/>
                <a:cs typeface="Arial" panose="020B0604020202020204" pitchFamily="34" charset="0"/>
              </a:rPr>
              <a:t>Beispiele</a:t>
            </a:r>
          </a:p>
        </p:txBody>
      </p:sp>
    </p:spTree>
    <p:extLst>
      <p:ext uri="{BB962C8B-B14F-4D97-AF65-F5344CB8AC3E}">
        <p14:creationId xmlns:p14="http://schemas.microsoft.com/office/powerpoint/2010/main" val="310104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158240"/>
            <a:ext cx="10219441" cy="2462213"/>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Bayernflagge, Archiv Landtag Bayern; Deutschlandflagge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Folie 5 </a:t>
            </a:r>
            <a:r>
              <a:rPr lang="de-DE" sz="1400" dirty="0" err="1">
                <a:latin typeface="Arial" panose="020B0604020202020204" pitchFamily="34" charset="0"/>
                <a:cs typeface="Arial" panose="020B0604020202020204" pitchFamily="34" charset="0"/>
              </a:rPr>
              <a:t>Unknown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Author</a:t>
            </a:r>
            <a:r>
              <a:rPr lang="de-DE" sz="1400" dirty="0">
                <a:latin typeface="Arial" panose="020B0604020202020204" pitchFamily="34" charset="0"/>
                <a:cs typeface="Arial" panose="020B0604020202020204" pitchFamily="34" charset="0"/>
              </a:rPr>
              <a:t>, Public Domain</a:t>
            </a:r>
          </a:p>
          <a:p>
            <a:r>
              <a:rPr lang="de-DE" sz="1400" dirty="0">
                <a:latin typeface="Arial" panose="020B0604020202020204" pitchFamily="34" charset="0"/>
                <a:cs typeface="Arial" panose="020B0604020202020204" pitchFamily="34" charset="0"/>
              </a:rPr>
              <a:t>Folie 6 Kyrie Kim via </a:t>
            </a:r>
            <a:r>
              <a:rPr lang="de-DE" sz="1400" dirty="0" err="1">
                <a:latin typeface="Arial" panose="020B0604020202020204" pitchFamily="34" charset="0"/>
                <a:cs typeface="Arial" panose="020B0604020202020204" pitchFamily="34" charset="0"/>
              </a:rPr>
              <a:t>unsplash</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Folie 7 © iStockphoto.com/</a:t>
            </a:r>
            <a:r>
              <a:rPr lang="de-DE" sz="1400" dirty="0" err="1">
                <a:latin typeface="Arial" panose="020B0604020202020204" pitchFamily="34" charset="0"/>
                <a:cs typeface="Arial" panose="020B0604020202020204" pitchFamily="34" charset="0"/>
              </a:rPr>
              <a:t>MarianVejcik</a:t>
            </a:r>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Folie 8 Tim Reckmann, Grundgesetz, CC BY 2.0 über Flickr (DL vom 28.08.2024)</a:t>
            </a:r>
          </a:p>
          <a:p>
            <a:r>
              <a:rPr lang="de-DE" sz="1400" dirty="0">
                <a:latin typeface="Arial" panose="020B0604020202020204" pitchFamily="34" charset="0"/>
                <a:cs typeface="Arial" panose="020B0604020202020204" pitchFamily="34" charset="0"/>
              </a:rPr>
              <a:t>Folie 9 Bundesarchiv B 145 Bild-F005191-0040 Berlin, Aufstand</a:t>
            </a:r>
          </a:p>
          <a:p>
            <a:r>
              <a:rPr lang="de-DE" sz="1400" dirty="0">
                <a:latin typeface="Arial" panose="020B0604020202020204" pitchFamily="34" charset="0"/>
                <a:cs typeface="Arial" panose="020B0604020202020204" pitchFamily="34" charset="0"/>
              </a:rPr>
              <a:t>Folie 10 Michael Klemm, Gedenktafel Bendlerblock, CC BY SA 3.0 über Wikimedia Commons</a:t>
            </a:r>
          </a:p>
          <a:p>
            <a:r>
              <a:rPr lang="de-DE" sz="1400" dirty="0">
                <a:latin typeface="Arial" panose="020B0604020202020204" pitchFamily="34" charset="0"/>
                <a:cs typeface="Arial" panose="020B0604020202020204" pitchFamily="34" charset="0"/>
              </a:rPr>
              <a:t>Folie 13 Kreuzschnabel, Heimat – Wetzgau, CC BY-SA 3.0 über Wikimedia Commons</a:t>
            </a:r>
          </a:p>
          <a:p>
            <a:r>
              <a:rPr lang="de-DE" sz="1400" dirty="0">
                <a:latin typeface="Arial" panose="020B0604020202020204" pitchFamily="34" charset="0"/>
                <a:cs typeface="Arial" panose="020B0604020202020204" pitchFamily="34" charset="0"/>
              </a:rPr>
              <a:t>Folie 14 Bundesarchiv, Bild 183-1990-1003-400 / Grimm, Peer / CC-BY-SA 3.0 über Wikimedia Commons</a:t>
            </a:r>
          </a:p>
          <a:p>
            <a:r>
              <a:rPr lang="de-DE" sz="1400" dirty="0">
                <a:latin typeface="Arial" panose="020B0604020202020204" pitchFamily="34" charset="0"/>
                <a:cs typeface="Arial" panose="020B0604020202020204" pitchFamily="34" charset="0"/>
              </a:rPr>
              <a:t>Folie 15 Rolf </a:t>
            </a:r>
            <a:r>
              <a:rPr lang="de-DE" sz="1400" dirty="0" err="1">
                <a:latin typeface="Arial" panose="020B0604020202020204" pitchFamily="34" charset="0"/>
                <a:cs typeface="Arial" panose="020B0604020202020204" pitchFamily="34" charset="0"/>
              </a:rPr>
              <a:t>Poss</a:t>
            </a:r>
            <a:r>
              <a:rPr lang="de-DE" sz="1400" dirty="0">
                <a:latin typeface="Arial" panose="020B0604020202020204" pitchFamily="34" charset="0"/>
                <a:cs typeface="Arial" panose="020B0604020202020204" pitchFamily="34" charset="0"/>
              </a:rPr>
              <a:t>, Bayerische Verfassung, Bildarchiv Bayerischer Landtag</a:t>
            </a:r>
          </a:p>
          <a:p>
            <a:r>
              <a:rPr lang="de-DE" sz="1400" dirty="0">
                <a:latin typeface="Arial" panose="020B0604020202020204" pitchFamily="34" charset="0"/>
                <a:cs typeface="Arial" panose="020B0604020202020204" pitchFamily="34" charset="0"/>
              </a:rPr>
              <a:t>Folie 16 Eleanor Roosevelt UDHR.jpg/FDR </a:t>
            </a:r>
            <a:r>
              <a:rPr lang="de-DE" sz="1400" dirty="0" err="1">
                <a:latin typeface="Arial" panose="020B0604020202020204" pitchFamily="34" charset="0"/>
                <a:cs typeface="Arial" panose="020B0604020202020204" pitchFamily="34" charset="0"/>
              </a:rPr>
              <a:t>Presidential</a:t>
            </a:r>
            <a:r>
              <a:rPr lang="de-DE" sz="1400" dirty="0">
                <a:latin typeface="Arial" panose="020B0604020202020204" pitchFamily="34" charset="0"/>
                <a:cs typeface="Arial" panose="020B0604020202020204" pitchFamily="34" charset="0"/>
              </a:rPr>
              <a:t> Library &amp; Museum / CC BY 2.0 über Wikimedia Commons</a:t>
            </a: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4412756"/>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38200" y="4745653"/>
            <a:ext cx="10110651" cy="95410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Verwaltungsanordnung über die bayerischen Staatsflaggen und die Dienstflaggen an Kraftfahrzeugen (Flaggen-Verwaltungsanordnung - </a:t>
            </a:r>
            <a:r>
              <a:rPr lang="de-DE" sz="1400" dirty="0" err="1">
                <a:latin typeface="Arial" panose="020B0604020202020204" pitchFamily="34" charset="0"/>
                <a:cs typeface="Arial" panose="020B0604020202020204" pitchFamily="34" charset="0"/>
              </a:rPr>
              <a:t>VwAoFlag</a:t>
            </a:r>
            <a:r>
              <a:rPr lang="de-DE" sz="1400" dirty="0">
                <a:latin typeface="Arial" panose="020B0604020202020204" pitchFamily="34" charset="0"/>
                <a:cs typeface="Arial" panose="020B0604020202020204" pitchFamily="34" charset="0"/>
              </a:rPr>
              <a:t>), in: </a:t>
            </a:r>
            <a:r>
              <a:rPr lang="de-DE" sz="1400" dirty="0">
                <a:latin typeface="Arial" panose="020B0604020202020204" pitchFamily="34" charset="0"/>
                <a:cs typeface="Arial" panose="020B0604020202020204" pitchFamily="34" charset="0"/>
                <a:hlinkClick r:id="rId2"/>
              </a:rPr>
              <a:t>https://www.protokoll-inland.de/Webs/PI/DE/beflaggung/beflaggungsregelungen-laender/_documents/by.html</a:t>
            </a:r>
            <a:r>
              <a:rPr lang="de-DE" sz="1400" dirty="0">
                <a:latin typeface="Arial" panose="020B0604020202020204" pitchFamily="34" charset="0"/>
                <a:cs typeface="Arial" panose="020B0604020202020204" pitchFamily="34" charset="0"/>
              </a:rPr>
              <a:t> (DL vom 28.08.2024)</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D2BABCB-F3BA-46BD-B2DD-42A7C018F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1181">
            <a:off x="525018" y="1085850"/>
            <a:ext cx="6429237" cy="3616446"/>
          </a:xfrm>
          <a:prstGeom prst="rect">
            <a:avLst/>
          </a:prstGeom>
        </p:spPr>
      </p:pic>
      <p:sp>
        <p:nvSpPr>
          <p:cNvPr id="8" name="Textfeld 7">
            <a:extLst>
              <a:ext uri="{FF2B5EF4-FFF2-40B4-BE49-F238E27FC236}">
                <a16:creationId xmlns:a16="http://schemas.microsoft.com/office/drawing/2014/main" id="{A5B06637-D074-4F01-ADAD-ACB2292F2B8A}"/>
              </a:ext>
            </a:extLst>
          </p:cNvPr>
          <p:cNvSpPr txBox="1"/>
          <p:nvPr/>
        </p:nvSpPr>
        <p:spPr>
          <a:xfrm>
            <a:off x="173736" y="4978521"/>
            <a:ext cx="11677812" cy="769441"/>
          </a:xfrm>
          <a:prstGeom prst="rect">
            <a:avLst/>
          </a:prstGeom>
          <a:noFill/>
        </p:spPr>
        <p:txBody>
          <a:bodyPr wrap="square" rtlCol="0">
            <a:spAutoFit/>
          </a:bodyPr>
          <a:lstStyle/>
          <a:p>
            <a:pPr algn="ctr"/>
            <a:r>
              <a:rPr lang="de-DE" sz="4400" dirty="0">
                <a:latin typeface="Arial" panose="020B0604020202020204" pitchFamily="34" charset="0"/>
                <a:cs typeface="Arial" panose="020B0604020202020204" pitchFamily="34" charset="0"/>
              </a:rPr>
              <a:t>Staatssymbole</a:t>
            </a:r>
          </a:p>
        </p:txBody>
      </p:sp>
      <p:grpSp>
        <p:nvGrpSpPr>
          <p:cNvPr id="9" name="Gruppieren 8">
            <a:extLst>
              <a:ext uri="{FF2B5EF4-FFF2-40B4-BE49-F238E27FC236}">
                <a16:creationId xmlns:a16="http://schemas.microsoft.com/office/drawing/2014/main" id="{5CDFFC16-CCD9-491D-BF10-027D194CE832}"/>
              </a:ext>
            </a:extLst>
          </p:cNvPr>
          <p:cNvGrpSpPr/>
          <p:nvPr/>
        </p:nvGrpSpPr>
        <p:grpSpPr>
          <a:xfrm rot="195763">
            <a:off x="6177576" y="1734035"/>
            <a:ext cx="5196836" cy="3014628"/>
            <a:chOff x="3514681" y="3264754"/>
            <a:chExt cx="1600244" cy="976725"/>
          </a:xfrm>
        </p:grpSpPr>
        <p:sp>
          <p:nvSpPr>
            <p:cNvPr id="10" name="Rechteck 9">
              <a:extLst>
                <a:ext uri="{FF2B5EF4-FFF2-40B4-BE49-F238E27FC236}">
                  <a16:creationId xmlns:a16="http://schemas.microsoft.com/office/drawing/2014/main" id="{11F381EB-FA72-42A2-B0B7-4297277C325C}"/>
                </a:ext>
              </a:extLst>
            </p:cNvPr>
            <p:cNvSpPr/>
            <p:nvPr/>
          </p:nvSpPr>
          <p:spPr>
            <a:xfrm>
              <a:off x="3514681" y="3264754"/>
              <a:ext cx="1600244" cy="329477"/>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D9F88801-2E9B-4388-AE11-20BA95B682F8}"/>
                </a:ext>
              </a:extLst>
            </p:cNvPr>
            <p:cNvSpPr/>
            <p:nvPr/>
          </p:nvSpPr>
          <p:spPr>
            <a:xfrm>
              <a:off x="3514681" y="3588929"/>
              <a:ext cx="1600244" cy="329477"/>
            </a:xfrm>
            <a:prstGeom prst="rect">
              <a:avLst/>
            </a:prstGeom>
            <a:solidFill>
              <a:srgbClr val="C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E7C4A724-0470-481E-BD6B-4F24882F6098}"/>
                </a:ext>
              </a:extLst>
            </p:cNvPr>
            <p:cNvSpPr/>
            <p:nvPr/>
          </p:nvSpPr>
          <p:spPr>
            <a:xfrm>
              <a:off x="3514681" y="3912002"/>
              <a:ext cx="1600244" cy="329477"/>
            </a:xfrm>
            <a:prstGeom prst="rect">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56733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CD605D1-78F0-44F5-98F6-FE5254C538F4}"/>
              </a:ext>
            </a:extLst>
          </p:cNvPr>
          <p:cNvSpPr/>
          <p:nvPr/>
        </p:nvSpPr>
        <p:spPr>
          <a:xfrm>
            <a:off x="1965960" y="2967335"/>
            <a:ext cx="8860536" cy="1200329"/>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(1) Grundsätzlich werden die bayerische Staatsflagge, die Bundesflagge und, soweit möglich, die Europaflagge gemeinsam gesetzt.</a:t>
            </a:r>
          </a:p>
        </p:txBody>
      </p:sp>
      <p:sp>
        <p:nvSpPr>
          <p:cNvPr id="3" name="Rechteck 2">
            <a:extLst>
              <a:ext uri="{FF2B5EF4-FFF2-40B4-BE49-F238E27FC236}">
                <a16:creationId xmlns:a16="http://schemas.microsoft.com/office/drawing/2014/main" id="{4638EACE-9125-4EBA-AF63-6121D9E8587A}"/>
              </a:ext>
            </a:extLst>
          </p:cNvPr>
          <p:cNvSpPr/>
          <p:nvPr/>
        </p:nvSpPr>
        <p:spPr>
          <a:xfrm>
            <a:off x="1307592" y="818495"/>
            <a:ext cx="9857232" cy="1938992"/>
          </a:xfrm>
          <a:prstGeom prst="rect">
            <a:avLst/>
          </a:prstGeom>
        </p:spPr>
        <p:txBody>
          <a:bodyPr wrap="square">
            <a:spAutoFit/>
          </a:bodyPr>
          <a:lstStyle/>
          <a:p>
            <a:pPr algn="ctr"/>
            <a:r>
              <a:rPr lang="de-DE" sz="2400" b="1" dirty="0">
                <a:latin typeface="Arial" panose="020B0604020202020204" pitchFamily="34" charset="0"/>
                <a:cs typeface="Arial" panose="020B0604020202020204" pitchFamily="34" charset="0"/>
              </a:rPr>
              <a:t>Verwaltungsanordnung über die bayerischen Staatsflaggen und die Dienstflaggen an Kraftfahrzeugen</a:t>
            </a:r>
            <a:br>
              <a:rPr lang="de-DE" sz="2400" b="1" dirty="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(Flaggen-Verwaltungsanordnung – </a:t>
            </a:r>
            <a:r>
              <a:rPr lang="de-DE" sz="2400" b="1" dirty="0" err="1">
                <a:latin typeface="Arial" panose="020B0604020202020204" pitchFamily="34" charset="0"/>
                <a:cs typeface="Arial" panose="020B0604020202020204" pitchFamily="34" charset="0"/>
              </a:rPr>
              <a:t>VwAoFlag</a:t>
            </a:r>
            <a:r>
              <a:rPr lang="de-DE" sz="2400" b="1" dirty="0">
                <a:latin typeface="Arial" panose="020B0604020202020204" pitchFamily="34" charset="0"/>
                <a:cs typeface="Arial" panose="020B0604020202020204" pitchFamily="34" charset="0"/>
              </a:rPr>
              <a:t>)</a:t>
            </a:r>
          </a:p>
          <a:p>
            <a:pPr algn="ctr"/>
            <a:endParaRPr lang="de-DE" sz="2400" b="1" dirty="0">
              <a:latin typeface="Arial" panose="020B0604020202020204" pitchFamily="34" charset="0"/>
              <a:cs typeface="Arial" panose="020B0604020202020204" pitchFamily="34" charset="0"/>
            </a:endParaRPr>
          </a:p>
          <a:p>
            <a:pPr algn="ctr"/>
            <a:r>
              <a:rPr lang="de-DE" sz="24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4771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D2BABCB-F3BA-46BD-B2DD-42A7C018F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1181">
            <a:off x="525018" y="1085850"/>
            <a:ext cx="6429237" cy="3616446"/>
          </a:xfrm>
          <a:prstGeom prst="rect">
            <a:avLst/>
          </a:prstGeom>
        </p:spPr>
      </p:pic>
      <p:sp>
        <p:nvSpPr>
          <p:cNvPr id="8" name="Textfeld 7">
            <a:extLst>
              <a:ext uri="{FF2B5EF4-FFF2-40B4-BE49-F238E27FC236}">
                <a16:creationId xmlns:a16="http://schemas.microsoft.com/office/drawing/2014/main" id="{A5B06637-D074-4F01-ADAD-ACB2292F2B8A}"/>
              </a:ext>
            </a:extLst>
          </p:cNvPr>
          <p:cNvSpPr txBox="1"/>
          <p:nvPr/>
        </p:nvSpPr>
        <p:spPr>
          <a:xfrm>
            <a:off x="173736" y="4978521"/>
            <a:ext cx="11677812" cy="769441"/>
          </a:xfrm>
          <a:prstGeom prst="rect">
            <a:avLst/>
          </a:prstGeom>
          <a:noFill/>
        </p:spPr>
        <p:txBody>
          <a:bodyPr wrap="square" rtlCol="0">
            <a:spAutoFit/>
          </a:bodyPr>
          <a:lstStyle/>
          <a:p>
            <a:pPr algn="ctr"/>
            <a:r>
              <a:rPr lang="de-DE" sz="4400" dirty="0">
                <a:latin typeface="Arial" panose="020B0604020202020204" pitchFamily="34" charset="0"/>
                <a:cs typeface="Arial" panose="020B0604020202020204" pitchFamily="34" charset="0"/>
              </a:rPr>
              <a:t>Wann werden Staatsflaggen gehisst?</a:t>
            </a:r>
          </a:p>
        </p:txBody>
      </p:sp>
      <p:grpSp>
        <p:nvGrpSpPr>
          <p:cNvPr id="9" name="Gruppieren 8">
            <a:extLst>
              <a:ext uri="{FF2B5EF4-FFF2-40B4-BE49-F238E27FC236}">
                <a16:creationId xmlns:a16="http://schemas.microsoft.com/office/drawing/2014/main" id="{5CDFFC16-CCD9-491D-BF10-027D194CE832}"/>
              </a:ext>
            </a:extLst>
          </p:cNvPr>
          <p:cNvGrpSpPr/>
          <p:nvPr/>
        </p:nvGrpSpPr>
        <p:grpSpPr>
          <a:xfrm rot="195763">
            <a:off x="6177576" y="1734035"/>
            <a:ext cx="5196836" cy="3014628"/>
            <a:chOff x="3514681" y="3264754"/>
            <a:chExt cx="1600244" cy="976725"/>
          </a:xfrm>
        </p:grpSpPr>
        <p:sp>
          <p:nvSpPr>
            <p:cNvPr id="10" name="Rechteck 9">
              <a:extLst>
                <a:ext uri="{FF2B5EF4-FFF2-40B4-BE49-F238E27FC236}">
                  <a16:creationId xmlns:a16="http://schemas.microsoft.com/office/drawing/2014/main" id="{11F381EB-FA72-42A2-B0B7-4297277C325C}"/>
                </a:ext>
              </a:extLst>
            </p:cNvPr>
            <p:cNvSpPr/>
            <p:nvPr/>
          </p:nvSpPr>
          <p:spPr>
            <a:xfrm>
              <a:off x="3514681" y="3264754"/>
              <a:ext cx="1600244" cy="329477"/>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D9F88801-2E9B-4388-AE11-20BA95B682F8}"/>
                </a:ext>
              </a:extLst>
            </p:cNvPr>
            <p:cNvSpPr/>
            <p:nvPr/>
          </p:nvSpPr>
          <p:spPr>
            <a:xfrm>
              <a:off x="3514681" y="3588929"/>
              <a:ext cx="1600244" cy="329477"/>
            </a:xfrm>
            <a:prstGeom prst="rect">
              <a:avLst/>
            </a:prstGeom>
            <a:solidFill>
              <a:srgbClr val="CC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E7C4A724-0470-481E-BD6B-4F24882F6098}"/>
                </a:ext>
              </a:extLst>
            </p:cNvPr>
            <p:cNvSpPr/>
            <p:nvPr/>
          </p:nvSpPr>
          <p:spPr>
            <a:xfrm>
              <a:off x="3514681" y="3912002"/>
              <a:ext cx="1600244" cy="329477"/>
            </a:xfrm>
            <a:prstGeom prst="rect">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59710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0DF0EE5-6859-468F-81B1-341D5FF7BAEA}"/>
              </a:ext>
            </a:extLst>
          </p:cNvPr>
          <p:cNvSpPr txBox="1"/>
          <p:nvPr/>
        </p:nvSpPr>
        <p:spPr>
          <a:xfrm>
            <a:off x="1234440" y="713232"/>
            <a:ext cx="9957816"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Ordnet bitte die Bildkarten entsprechend zu:</a:t>
            </a:r>
          </a:p>
        </p:txBody>
      </p:sp>
      <p:sp>
        <p:nvSpPr>
          <p:cNvPr id="3" name="Rechteck 2">
            <a:extLst>
              <a:ext uri="{FF2B5EF4-FFF2-40B4-BE49-F238E27FC236}">
                <a16:creationId xmlns:a16="http://schemas.microsoft.com/office/drawing/2014/main" id="{C20019C7-A4BA-4D13-9254-F7B40BB7B813}"/>
              </a:ext>
            </a:extLst>
          </p:cNvPr>
          <p:cNvSpPr/>
          <p:nvPr/>
        </p:nvSpPr>
        <p:spPr>
          <a:xfrm>
            <a:off x="1769745" y="2082927"/>
            <a:ext cx="3986784" cy="23774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An diesem Tag werden die Staatsflaggen gehisst.</a:t>
            </a:r>
          </a:p>
        </p:txBody>
      </p:sp>
      <p:sp>
        <p:nvSpPr>
          <p:cNvPr id="4" name="Rechteck 3">
            <a:extLst>
              <a:ext uri="{FF2B5EF4-FFF2-40B4-BE49-F238E27FC236}">
                <a16:creationId xmlns:a16="http://schemas.microsoft.com/office/drawing/2014/main" id="{27E6F66C-0BB7-437C-AA3E-EAD59B50E67D}"/>
              </a:ext>
            </a:extLst>
          </p:cNvPr>
          <p:cNvSpPr/>
          <p:nvPr/>
        </p:nvSpPr>
        <p:spPr>
          <a:xfrm>
            <a:off x="6549773" y="2082927"/>
            <a:ext cx="3986784" cy="23774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Arial" panose="020B0604020202020204" pitchFamily="34" charset="0"/>
                <a:cs typeface="Arial" panose="020B0604020202020204" pitchFamily="34" charset="0"/>
              </a:rPr>
              <a:t>An diesem Tag werden die Staatsflaggen nicht gehisst.</a:t>
            </a:r>
          </a:p>
        </p:txBody>
      </p:sp>
    </p:spTree>
    <p:extLst>
      <p:ext uri="{BB962C8B-B14F-4D97-AF65-F5344CB8AC3E}">
        <p14:creationId xmlns:p14="http://schemas.microsoft.com/office/powerpoint/2010/main" val="426925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896A170-5A98-46CF-BC2F-5A325CF06E8C}"/>
              </a:ext>
            </a:extLst>
          </p:cNvPr>
          <p:cNvPicPr>
            <a:picLocks noChangeAspect="1"/>
          </p:cNvPicPr>
          <p:nvPr/>
        </p:nvPicPr>
        <p:blipFill rotWithShape="1">
          <a:blip r:embed="rId2">
            <a:extLst>
              <a:ext uri="{28A0092B-C50C-407E-A947-70E740481C1C}">
                <a14:useLocalDpi xmlns:a14="http://schemas.microsoft.com/office/drawing/2010/main" val="0"/>
              </a:ext>
            </a:extLst>
          </a:blip>
          <a:srcRect l="11170" t="14337" r="-11170" b="8314"/>
          <a:stretch/>
        </p:blipFill>
        <p:spPr>
          <a:xfrm>
            <a:off x="851408" y="310896"/>
            <a:ext cx="11767312" cy="5894888"/>
          </a:xfrm>
          <a:prstGeom prst="rect">
            <a:avLst/>
          </a:prstGeom>
        </p:spPr>
      </p:pic>
      <p:sp>
        <p:nvSpPr>
          <p:cNvPr id="5" name="Rechteck 4">
            <a:extLst>
              <a:ext uri="{FF2B5EF4-FFF2-40B4-BE49-F238E27FC236}">
                <a16:creationId xmlns:a16="http://schemas.microsoft.com/office/drawing/2014/main" id="{E78D99B2-FE2F-47CE-A3AE-4D0BA690E2F5}"/>
              </a:ext>
            </a:extLst>
          </p:cNvPr>
          <p:cNvSpPr/>
          <p:nvPr/>
        </p:nvSpPr>
        <p:spPr>
          <a:xfrm>
            <a:off x="2130552" y="4901184"/>
            <a:ext cx="8110728" cy="1481328"/>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9D9FF134-E08A-4FA8-9DB8-93CFEDFD19C2}"/>
              </a:ext>
            </a:extLst>
          </p:cNvPr>
          <p:cNvSpPr txBox="1"/>
          <p:nvPr/>
        </p:nvSpPr>
        <p:spPr>
          <a:xfrm>
            <a:off x="2683256" y="5226349"/>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27. Januar</a:t>
            </a:r>
          </a:p>
          <a:p>
            <a:r>
              <a:rPr lang="de-DE" sz="2400" dirty="0">
                <a:solidFill>
                  <a:schemeClr val="bg1"/>
                </a:solidFill>
                <a:latin typeface="Arial" panose="020B0604020202020204" pitchFamily="34" charset="0"/>
                <a:cs typeface="Arial" panose="020B0604020202020204" pitchFamily="34" charset="0"/>
              </a:rPr>
              <a:t>Gedenktag für die Opfer des Nationalsozialismus</a:t>
            </a:r>
          </a:p>
        </p:txBody>
      </p:sp>
    </p:spTree>
    <p:extLst>
      <p:ext uri="{BB962C8B-B14F-4D97-AF65-F5344CB8AC3E}">
        <p14:creationId xmlns:p14="http://schemas.microsoft.com/office/powerpoint/2010/main" val="386799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C0ECC19-E988-4788-A6CE-320B33B50473}"/>
              </a:ext>
            </a:extLst>
          </p:cNvPr>
          <p:cNvPicPr>
            <a:picLocks noChangeAspect="1"/>
          </p:cNvPicPr>
          <p:nvPr/>
        </p:nvPicPr>
        <p:blipFill rotWithShape="1">
          <a:blip r:embed="rId2">
            <a:extLst>
              <a:ext uri="{28A0092B-C50C-407E-A947-70E740481C1C}">
                <a14:useLocalDpi xmlns:a14="http://schemas.microsoft.com/office/drawing/2010/main" val="0"/>
              </a:ext>
            </a:extLst>
          </a:blip>
          <a:srcRect t="26528"/>
          <a:stretch/>
        </p:blipFill>
        <p:spPr>
          <a:xfrm>
            <a:off x="952500" y="657225"/>
            <a:ext cx="10287000" cy="5291137"/>
          </a:xfrm>
          <a:prstGeom prst="rect">
            <a:avLst/>
          </a:prstGeom>
        </p:spPr>
      </p:pic>
      <p:sp>
        <p:nvSpPr>
          <p:cNvPr id="6" name="Rechteck 5">
            <a:extLst>
              <a:ext uri="{FF2B5EF4-FFF2-40B4-BE49-F238E27FC236}">
                <a16:creationId xmlns:a16="http://schemas.microsoft.com/office/drawing/2014/main" id="{B3610910-B001-4387-A644-933357DB9596}"/>
              </a:ext>
            </a:extLst>
          </p:cNvPr>
          <p:cNvSpPr/>
          <p:nvPr/>
        </p:nvSpPr>
        <p:spPr>
          <a:xfrm>
            <a:off x="2130552" y="4901184"/>
            <a:ext cx="8110728" cy="1481328"/>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D83DBAF-7322-44AF-98E4-FA6EACE3E16D}"/>
              </a:ext>
            </a:extLst>
          </p:cNvPr>
          <p:cNvSpPr txBox="1"/>
          <p:nvPr/>
        </p:nvSpPr>
        <p:spPr>
          <a:xfrm>
            <a:off x="2683256" y="5226349"/>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1. Mai</a:t>
            </a:r>
          </a:p>
          <a:p>
            <a:r>
              <a:rPr lang="de-DE" sz="2400" dirty="0">
                <a:solidFill>
                  <a:schemeClr val="bg1"/>
                </a:solidFill>
                <a:latin typeface="Arial" panose="020B0604020202020204" pitchFamily="34" charset="0"/>
                <a:cs typeface="Arial" panose="020B0604020202020204" pitchFamily="34" charset="0"/>
              </a:rPr>
              <a:t>Tag der Arbeit</a:t>
            </a:r>
          </a:p>
        </p:txBody>
      </p:sp>
    </p:spTree>
    <p:extLst>
      <p:ext uri="{BB962C8B-B14F-4D97-AF65-F5344CB8AC3E}">
        <p14:creationId xmlns:p14="http://schemas.microsoft.com/office/powerpoint/2010/main" val="187397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AEEDD62-F463-4BBF-AB75-0EE8B3E43C2B}"/>
              </a:ext>
            </a:extLst>
          </p:cNvPr>
          <p:cNvPicPr>
            <a:picLocks noChangeAspect="1"/>
          </p:cNvPicPr>
          <p:nvPr/>
        </p:nvPicPr>
        <p:blipFill rotWithShape="1">
          <a:blip r:embed="rId2">
            <a:extLst>
              <a:ext uri="{28A0092B-C50C-407E-A947-70E740481C1C}">
                <a14:useLocalDpi xmlns:a14="http://schemas.microsoft.com/office/drawing/2010/main" val="0"/>
              </a:ext>
            </a:extLst>
          </a:blip>
          <a:srcRect b="8152"/>
          <a:stretch/>
        </p:blipFill>
        <p:spPr>
          <a:xfrm>
            <a:off x="857250" y="549771"/>
            <a:ext cx="10237258" cy="5289054"/>
          </a:xfrm>
          <a:prstGeom prst="rect">
            <a:avLst/>
          </a:prstGeom>
        </p:spPr>
      </p:pic>
      <p:sp>
        <p:nvSpPr>
          <p:cNvPr id="4" name="Rechteck 3">
            <a:extLst>
              <a:ext uri="{FF2B5EF4-FFF2-40B4-BE49-F238E27FC236}">
                <a16:creationId xmlns:a16="http://schemas.microsoft.com/office/drawing/2014/main" id="{1C4DECBD-0544-4393-9308-36A92D04CF1E}"/>
              </a:ext>
            </a:extLst>
          </p:cNvPr>
          <p:cNvSpPr/>
          <p:nvPr/>
        </p:nvSpPr>
        <p:spPr>
          <a:xfrm>
            <a:off x="2130552" y="4901184"/>
            <a:ext cx="8110728" cy="1481328"/>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CE13636-5560-4C2E-8188-7D882BAEB638}"/>
              </a:ext>
            </a:extLst>
          </p:cNvPr>
          <p:cNvSpPr txBox="1"/>
          <p:nvPr/>
        </p:nvSpPr>
        <p:spPr>
          <a:xfrm>
            <a:off x="2683256" y="5226349"/>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9. Mai</a:t>
            </a:r>
          </a:p>
          <a:p>
            <a:r>
              <a:rPr lang="de-DE" sz="2400" dirty="0">
                <a:solidFill>
                  <a:schemeClr val="bg1"/>
                </a:solidFill>
                <a:latin typeface="Arial" panose="020B0604020202020204" pitchFamily="34" charset="0"/>
                <a:cs typeface="Arial" panose="020B0604020202020204" pitchFamily="34" charset="0"/>
              </a:rPr>
              <a:t>Europatag</a:t>
            </a:r>
          </a:p>
        </p:txBody>
      </p:sp>
    </p:spTree>
    <p:extLst>
      <p:ext uri="{BB962C8B-B14F-4D97-AF65-F5344CB8AC3E}">
        <p14:creationId xmlns:p14="http://schemas.microsoft.com/office/powerpoint/2010/main" val="415536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295D594-3C2E-4C4F-B855-499A423D8592}"/>
              </a:ext>
            </a:extLst>
          </p:cNvPr>
          <p:cNvPicPr>
            <a:picLocks noChangeAspect="1"/>
          </p:cNvPicPr>
          <p:nvPr/>
        </p:nvPicPr>
        <p:blipFill rotWithShape="1">
          <a:blip r:embed="rId2">
            <a:extLst>
              <a:ext uri="{28A0092B-C50C-407E-A947-70E740481C1C}">
                <a14:useLocalDpi xmlns:a14="http://schemas.microsoft.com/office/drawing/2010/main" val="0"/>
              </a:ext>
            </a:extLst>
          </a:blip>
          <a:srcRect l="369" t="22628" r="-369" b="415"/>
          <a:stretch/>
        </p:blipFill>
        <p:spPr>
          <a:xfrm>
            <a:off x="838200" y="447674"/>
            <a:ext cx="10334625" cy="5305425"/>
          </a:xfrm>
          <a:prstGeom prst="rect">
            <a:avLst/>
          </a:prstGeom>
        </p:spPr>
      </p:pic>
      <p:sp>
        <p:nvSpPr>
          <p:cNvPr id="4" name="Rechteck 3">
            <a:extLst>
              <a:ext uri="{FF2B5EF4-FFF2-40B4-BE49-F238E27FC236}">
                <a16:creationId xmlns:a16="http://schemas.microsoft.com/office/drawing/2014/main" id="{14FD33A3-0885-4D30-BAA1-2BC8A6BA0F89}"/>
              </a:ext>
            </a:extLst>
          </p:cNvPr>
          <p:cNvSpPr/>
          <p:nvPr/>
        </p:nvSpPr>
        <p:spPr>
          <a:xfrm>
            <a:off x="2130552" y="4901184"/>
            <a:ext cx="8110728" cy="1481328"/>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6AD4E57-593A-4E92-928E-865A683D2EE8}"/>
              </a:ext>
            </a:extLst>
          </p:cNvPr>
          <p:cNvSpPr txBox="1"/>
          <p:nvPr/>
        </p:nvSpPr>
        <p:spPr>
          <a:xfrm>
            <a:off x="2683256" y="5226349"/>
            <a:ext cx="8542528" cy="830997"/>
          </a:xfrm>
          <a:prstGeom prst="rect">
            <a:avLst/>
          </a:prstGeom>
          <a:noFill/>
        </p:spPr>
        <p:txBody>
          <a:bodyPr wrap="square" rtlCol="0">
            <a:spAutoFit/>
          </a:bodyPr>
          <a:lstStyle/>
          <a:p>
            <a:r>
              <a:rPr lang="de-DE" sz="2400" b="1" dirty="0">
                <a:solidFill>
                  <a:schemeClr val="bg1"/>
                </a:solidFill>
                <a:latin typeface="Arial" panose="020B0604020202020204" pitchFamily="34" charset="0"/>
                <a:cs typeface="Arial" panose="020B0604020202020204" pitchFamily="34" charset="0"/>
              </a:rPr>
              <a:t>23. Mai</a:t>
            </a:r>
          </a:p>
          <a:p>
            <a:r>
              <a:rPr lang="de-DE" sz="2400" dirty="0">
                <a:solidFill>
                  <a:schemeClr val="bg1"/>
                </a:solidFill>
                <a:latin typeface="Arial" panose="020B0604020202020204" pitchFamily="34" charset="0"/>
                <a:cs typeface="Arial" panose="020B0604020202020204" pitchFamily="34" charset="0"/>
              </a:rPr>
              <a:t>Jahrestag der Verkündung des Grundgesetzes</a:t>
            </a:r>
          </a:p>
        </p:txBody>
      </p:sp>
    </p:spTree>
    <p:extLst>
      <p:ext uri="{BB962C8B-B14F-4D97-AF65-F5344CB8AC3E}">
        <p14:creationId xmlns:p14="http://schemas.microsoft.com/office/powerpoint/2010/main" val="8529861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Breitbild</PresentationFormat>
  <Paragraphs>67</Paragraphs>
  <Slides>20</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35</cp:revision>
  <dcterms:created xsi:type="dcterms:W3CDTF">2024-06-12T15:52:19Z</dcterms:created>
  <dcterms:modified xsi:type="dcterms:W3CDTF">2024-09-02T06:29:58Z</dcterms:modified>
</cp:coreProperties>
</file>