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C3CB126-C528-6D25-AE4C-300A3056E44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8128756-C81E-6919-A2F1-7CB9762CA367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B79924-3207-7CAA-5ABD-1EA20B584AE8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A3A9644-3E55-4659-8457-88A28B371882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7694534-974B-8F96-8D87-CD719DF58B69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CFEA11-3257-FF06-207D-E1BFE69582AD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F0FEA3C-895B-7A40-811A-0C495C950416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F1B97A-4F7B-5224-87D4-6BA6D6499898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148711-0850-B402-CD8B-E1A72140DE4C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51FBDFB-6C0C-9666-BEA5-F44B97A7566A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FE33CC-2884-47D9-20B7-85ECC1EE0BEA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288D40-C367-D863-805E-63954245B73A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DF635A-7C9D-6BC2-66E3-8F5D7CC4E63E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985D85-BB9D-3C59-1C3C-199940852D0D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3D2808-DDF3-1C85-6EC0-E33774174FFB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BD2283-7998-2071-8B0C-5DC006839A7D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57C114B-B877-8848-400C-7A4F2AEF2D1B}" type="slidenum">
              <a:rPr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FB68AD-15B1-02D1-8BBB-96A1B59B254F}" type="slidenum">
              <a:rPr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696F11-F232-193D-7A82-54446C8A4AB6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A169F8B-6B96-2B7A-3DB4-0F7FA2C52CC1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1B9E58-3062-02AA-D4EC-BF0AE4E39172}" type="slidenum">
              <a:rPr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F946DC-8BC2-3ED2-F02E-4E3530831F29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D6237C1-DCD4-1094-9842-CF7704B9BAC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11ECD3C-6711-11DB-5E2C-B825E8F10257}" type="slidenum">
              <a:rPr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1E618A-2E2B-00D8-543B-2BAE3449DDEB}" type="slidenum">
              <a:rPr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F5A7ED-197F-EB72-E1C4-74DC3AF7932E}" type="slidenum">
              <a:rPr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0DD3F4-39E3-AA5E-D2BA-EB947BE1D6C8}" type="slidenum">
              <a:rPr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B52828-8A5E-CFB6-BBCD-3F2E4B5A84A9}" type="slidenum">
              <a:rPr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2633633-3A30-CCA4-D5B9-BADC7A9489B9}" type="slidenum">
              <a:rPr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604DE5B-3055-0D8C-5EBE-CA6D233FD950}" type="slidenum">
              <a:rPr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FEFC19-062F-3194-1D42-426E9B5D0D76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5C02777-D63B-4B01-AFAD-ADD13FA093AD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C89481-8D22-FD38-3F7B-CE573CFB2E7C}" type="slidenum">
              <a:rPr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C2C9581-0E80-1190-013F-6AFE3016BBBB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5292A2-DC3C-2F94-2CCC-1139FE38E397}" type="slidenum">
              <a:rPr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2D011B0-809D-9328-36F7-88EA004457C5}" type="slidenum">
              <a:rPr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0DABF8-5002-5FD3-F8AF-B52728D9C9F4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AC180A-B23B-6F0F-F2AF-E26486E01D25}" type="slidenum">
              <a:rPr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DD17CA-73AC-A0A6-BB38-D059927F6403}" type="slidenum">
              <a:rPr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87D903-FD07-CBC8-DDCB-971BE26E7AC4}" type="slidenum">
              <a:rPr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4FB7D4-C86B-00EC-F25B-171086F1A251}" type="slidenum">
              <a:rPr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4E03F6-2F20-199A-E04D-13D026EE8F93}" type="slidenum">
              <a:rPr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248AB4-44D6-4CB4-FC09-47B0D7C41226}" type="slidenum">
              <a:rPr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149000-0036-FB8B-FEF0-1133E6717DE7}" type="slidenum">
              <a:rPr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679EA32-ED01-5D68-1246-D0E99CF11E3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64C0FB-5131-06E7-2B72-9EB2106FBAE3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130A52-554D-D85F-44F5-331EFAA6591A}" type="slidenum">
              <a:rPr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59F56A-6DE6-64E9-6F2F-B86A0B1D3237}" type="slidenum">
              <a:rPr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7A2B5C-0862-0CF6-815B-565BA84A5EAF}" type="slidenum">
              <a:rPr/>
              <a:t>53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FE569C-C874-BC9C-D996-04E665023A71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A5AC57E-7120-42DA-98E0-A26ED495502A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6355A61-E64C-EA8B-C6A1-FC5C3494C4B3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5F106D-7E2E-0F8E-023A-273B835ACB09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5091C5-ED85-481D-827A-0F8B76C05C06}" type="datetimeFigureOut">
              <a:rPr lang="de-DE"/>
              <a:t>05.03.2025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EE1BBA-F88F-4D44-8D8D-8BC0C6D210A6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&#10;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 descr="Ein Pinselstrich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4137197" y="6088478"/>
            <a:ext cx="3590234" cy="944310"/>
          </a:xfrm>
          <a:prstGeom prst="rect">
            <a:avLst/>
          </a:prstGeom>
        </p:spPr>
      </p:pic>
      <p:sp>
        <p:nvSpPr>
          <p:cNvPr id="8" name="Slide Number Placeholder 5"/>
          <p:cNvSpPr txBox="1"/>
          <p:nvPr userDrawn="1"/>
        </p:nvSpPr>
        <p:spPr bwMode="auto">
          <a:xfrm>
            <a:off x="4498462" y="6466152"/>
            <a:ext cx="2212789" cy="188964"/>
          </a:xfrm>
          <a:prstGeom prst="rect">
            <a:avLst/>
          </a:prstGeom>
          <a:grp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>
              <a:defRPr sz="1100">
                <a:solidFill>
                  <a:srgbClr val="8C98C5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 b="0">
                <a:solidFill>
                  <a:schemeClr val="bg1"/>
                </a:solidFill>
                <a:latin typeface="Arial"/>
                <a:ea typeface="Calibri"/>
                <a:cs typeface="Arial"/>
              </a:rPr>
              <a:t>www.politischebildung.schule.bayern.de</a:t>
            </a:r>
            <a:endParaRPr sz="1050"/>
          </a:p>
        </p:txBody>
      </p:sp>
      <p:pic>
        <p:nvPicPr>
          <p:cNvPr id="9" name="Grafik 8" descr="Ein Pinselstrich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338983" y="6281628"/>
            <a:ext cx="4244335" cy="466878"/>
          </a:xfrm>
          <a:prstGeom prst="rect">
            <a:avLst/>
          </a:prstGeom>
        </p:spPr>
      </p:pic>
      <p:pic>
        <p:nvPicPr>
          <p:cNvPr id="10" name="Grafik 9" descr="Ein Pinselstrich"/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6940684" y="6327194"/>
            <a:ext cx="4912333" cy="4668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231918" y="6358056"/>
            <a:ext cx="390450" cy="390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4.xml"/><Relationship Id="rId18" Type="http://schemas.openxmlformats.org/officeDocument/2006/relationships/slide" Target="slide46.xml"/><Relationship Id="rId26" Type="http://schemas.openxmlformats.org/officeDocument/2006/relationships/slide" Target="slide37.xml"/><Relationship Id="rId3" Type="http://schemas.openxmlformats.org/officeDocument/2006/relationships/slide" Target="slide16.xml"/><Relationship Id="rId21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image" Target="../media/image12.png"/><Relationship Id="rId17" Type="http://schemas.openxmlformats.org/officeDocument/2006/relationships/slide" Target="slide43.xml"/><Relationship Id="rId25" Type="http://schemas.openxmlformats.org/officeDocument/2006/relationships/slide" Target="slide4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31.xml"/><Relationship Id="rId24" Type="http://schemas.openxmlformats.org/officeDocument/2006/relationships/slide" Target="slide25.xml"/><Relationship Id="rId5" Type="http://schemas.openxmlformats.org/officeDocument/2006/relationships/slide" Target="slide19.xml"/><Relationship Id="rId15" Type="http://schemas.openxmlformats.org/officeDocument/2006/relationships/slide" Target="slide40.xml"/><Relationship Id="rId23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slide" Target="slide4.xml"/><Relationship Id="rId4" Type="http://schemas.openxmlformats.org/officeDocument/2006/relationships/image" Target="../media/image8.png"/><Relationship Id="rId9" Type="http://schemas.openxmlformats.org/officeDocument/2006/relationships/slide" Target="slide28.xml"/><Relationship Id="rId14" Type="http://schemas.openxmlformats.org/officeDocument/2006/relationships/image" Target="../media/image13.png"/><Relationship Id="rId22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b/b9/Bavaria_2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5/5e/2-EUR-Muenze-de-freiheit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03726" y="1242204"/>
            <a:ext cx="9784548" cy="4153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600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Welches berühmte Schloss in Bayern wurde von König Ludwig II. erbaut und diente als Inspiration für das Disney-Schloss?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0" y="2218147"/>
            <a:ext cx="7247021" cy="330863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Schloss Neuschwanstein.</a:t>
            </a:r>
            <a:endParaRPr/>
          </a:p>
        </p:txBody>
      </p:sp>
      <p:pic>
        <p:nvPicPr>
          <p:cNvPr id="5" name="Grafik 4" descr="Ein Bild, das Himmel, draußen, Landschaft, Gebäude enthält.&#10;&#10;Automatisch generierte Beschreibung"/>
          <p:cNvPicPr>
            <a:picLocks noChangeAspect="1"/>
          </p:cNvPicPr>
          <p:nvPr/>
        </p:nvPicPr>
        <p:blipFill>
          <a:blip r:embed="rId3"/>
          <a:srcRect t="20703"/>
          <a:stretch/>
        </p:blipFill>
        <p:spPr bwMode="auto">
          <a:xfrm>
            <a:off x="6962274" y="709888"/>
            <a:ext cx="4572000" cy="5438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800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59343" y="362585"/>
            <a:ext cx="5736657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Welcher Symbolgestalt ist die berühmte Statue auf der Münchner Theresienwiese gewidmet?</a:t>
            </a:r>
            <a:endParaRPr lang="de-DE" sz="5400">
              <a:solidFill>
                <a:schemeClr val="bg1"/>
              </a:solidFill>
            </a:endParaRPr>
          </a:p>
        </p:txBody>
      </p:sp>
      <p:pic>
        <p:nvPicPr>
          <p:cNvPr id="2" name="Grafik 1" descr="Ein Bild, das draußen, Gebäude, Himmel, Monument enthält.&#10;&#10;Automatisch generierte Beschreibung"/>
          <p:cNvPicPr>
            <a:picLocks noChangeAspect="1"/>
          </p:cNvPicPr>
          <p:nvPr/>
        </p:nvPicPr>
        <p:blipFill>
          <a:blip r:embed="rId3"/>
          <a:srcRect l="38705" r="4888"/>
          <a:stretch/>
        </p:blipFill>
        <p:spPr bwMode="auto">
          <a:xfrm>
            <a:off x="6404008" y="510138"/>
            <a:ext cx="5536343" cy="554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95438" y="1405287"/>
            <a:ext cx="5812857" cy="385727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Der Bavaria.</a:t>
            </a:r>
            <a:endParaRPr/>
          </a:p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Sie ist die Symbolgestalt und Patronin Bayerns.</a:t>
            </a:r>
            <a:endParaRPr/>
          </a:p>
        </p:txBody>
      </p:sp>
      <p:pic>
        <p:nvPicPr>
          <p:cNvPr id="4" name="Grafik 3" descr="Ein Bild, das draußen, Gebäude, Himmel, Monument enthält.&#10;&#10;Automatisch generierte Beschreibung"/>
          <p:cNvPicPr>
            <a:picLocks noChangeAspect="1"/>
          </p:cNvPicPr>
          <p:nvPr/>
        </p:nvPicPr>
        <p:blipFill>
          <a:blip r:embed="rId3"/>
          <a:srcRect l="38705" r="4888"/>
          <a:stretch/>
        </p:blipFill>
        <p:spPr bwMode="auto">
          <a:xfrm>
            <a:off x="6366097" y="462012"/>
            <a:ext cx="5536343" cy="5548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578543"/>
            <a:ext cx="10515600" cy="459842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Welche Nationalhymne beginnt mit den Worten „Einigkeit und Recht und Freiheit“?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319687"/>
            <a:ext cx="10515600" cy="385727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Die deutsche Nationalhymne.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400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0" y="4705805"/>
            <a:ext cx="12124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4400">
                <a:latin typeface="Arial"/>
                <a:cs typeface="Arial"/>
              </a:rPr>
              <a:t>Quiz  </a:t>
            </a:r>
            <a:endParaRPr/>
          </a:p>
          <a:p>
            <a:pPr algn="ctr">
              <a:defRPr/>
            </a:pPr>
            <a:r>
              <a:rPr lang="de-DE" sz="4000">
                <a:latin typeface="Arial"/>
                <a:cs typeface="Arial"/>
              </a:rPr>
              <a:t>„Symbole – Bayern, Deutschland und Europa“ 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35161" y="175262"/>
            <a:ext cx="8054299" cy="4530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Richtig oder Falsch? </a:t>
            </a:r>
            <a:endParaRPr/>
          </a:p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Der Freistaat Bayern hat seine eigene Hymne, die „Bayernhymne“.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156058"/>
            <a:ext cx="10515600" cy="330863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Richtig, offiziell heißt das Lied „Für Bayern“.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600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344362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Richtig oder Falsch? </a:t>
            </a:r>
            <a:endParaRPr/>
          </a:p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Die Europahymne entstammt aus einem Werk des Komponisten Ludwig van Beethoven.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156058"/>
            <a:ext cx="10515600" cy="330863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Richtig, sie stammt aus der 9. Sinfonie Beethovens aus dem Jahre 1824.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800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Auf welcher Euro-Münze sind die Worte „Einigkeit und Recht und Freiheit“ </a:t>
            </a:r>
            <a:r>
              <a:rPr lang="de-DE" sz="5400" b="1">
                <a:solidFill>
                  <a:schemeClr val="bg1"/>
                </a:solidFill>
              </a:rPr>
              <a:t>als Umschrift auf den Rand </a:t>
            </a:r>
            <a:r>
              <a:rPr lang="de-DE" sz="5400" b="1" i="0">
                <a:solidFill>
                  <a:schemeClr val="bg1"/>
                </a:solidFill>
              </a:rPr>
              <a:t>gedruckt?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027906"/>
            <a:ext cx="10515600" cy="34433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Auf der deutschen 2-Euro-Münze.</a:t>
            </a:r>
            <a:endParaRPr/>
          </a:p>
        </p:txBody>
      </p:sp>
      <p:pic>
        <p:nvPicPr>
          <p:cNvPr id="5" name="Grafik 4" descr="Ein Bild, das Münze, Metall, Nickel Münze, Silber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18080" y="3171251"/>
            <a:ext cx="7508240" cy="2299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578543"/>
            <a:ext cx="10515600" cy="459842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Welche Farben hat die deutsche Nationalflagge?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517750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/>
              <a:t>Denkmäler</a:t>
            </a:r>
            <a:endParaRPr/>
          </a:p>
        </p:txBody>
      </p:sp>
      <p:sp>
        <p:nvSpPr>
          <p:cNvPr id="5" name="Rechteck 4"/>
          <p:cNvSpPr/>
          <p:nvPr/>
        </p:nvSpPr>
        <p:spPr bwMode="auto">
          <a:xfrm>
            <a:off x="3402526" y="249245"/>
            <a:ext cx="2520000" cy="78028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/>
              <a:t>Hymnen</a:t>
            </a:r>
            <a:endParaRPr/>
          </a:p>
        </p:txBody>
      </p:sp>
      <p:sp>
        <p:nvSpPr>
          <p:cNvPr id="6" name="Rechteck 5"/>
          <p:cNvSpPr/>
          <p:nvPr/>
        </p:nvSpPr>
        <p:spPr bwMode="auto">
          <a:xfrm>
            <a:off x="6287302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/>
              <a:t>Flaggen</a:t>
            </a:r>
            <a:r>
              <a:rPr lang="de-DE" sz="2400"/>
              <a:t> </a:t>
            </a:r>
            <a:r>
              <a:rPr lang="de-DE" sz="2400" b="1"/>
              <a:t>und</a:t>
            </a:r>
            <a:r>
              <a:rPr lang="de-DE" sz="2400"/>
              <a:t> </a:t>
            </a:r>
            <a:r>
              <a:rPr lang="de-DE" sz="2400" b="1"/>
              <a:t>Wappen</a:t>
            </a:r>
            <a:endParaRPr/>
          </a:p>
        </p:txBody>
      </p:sp>
      <p:sp>
        <p:nvSpPr>
          <p:cNvPr id="7" name="Rechteck 6"/>
          <p:cNvSpPr/>
          <p:nvPr/>
        </p:nvSpPr>
        <p:spPr bwMode="auto">
          <a:xfrm>
            <a:off x="9142181" y="249245"/>
            <a:ext cx="2520000" cy="780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/>
              <a:t>Orte der Demokratie</a:t>
            </a:r>
            <a:endParaRPr/>
          </a:p>
        </p:txBody>
      </p:sp>
      <p:pic>
        <p:nvPicPr>
          <p:cNvPr id="15" name="Abschnittszoom 14">
            <a:hlinkClick r:id="rId3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4"/>
          <a:stretch/>
        </p:blipFill>
        <p:spPr bwMode="auto">
          <a:xfrm>
            <a:off x="3371794" y="1211795"/>
            <a:ext cx="2520000" cy="1158616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17" name="Abschnittszoom 16">
            <a:hlinkClick r:id="rId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/>
          <a:stretch/>
        </p:blipFill>
        <p:spPr bwMode="auto">
          <a:xfrm>
            <a:off x="3371794" y="2552677"/>
            <a:ext cx="2520000" cy="1158616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19" name="Abschnittszoom 18">
            <a:hlinkClick r:id="rId7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8"/>
          <a:stretch/>
        </p:blipFill>
        <p:spPr bwMode="auto">
          <a:xfrm>
            <a:off x="3371794" y="3893559"/>
            <a:ext cx="2520000" cy="1158616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1" name="Abschnittszoom 20">
            <a:hlinkClick r:id="rId9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0"/>
          <a:stretch/>
        </p:blipFill>
        <p:spPr bwMode="auto">
          <a:xfrm>
            <a:off x="6287302" y="1219891"/>
            <a:ext cx="2520000" cy="115052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3" name="Abschnittszoom 22">
            <a:hlinkClick r:id="rId11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/>
          <a:stretch/>
        </p:blipFill>
        <p:spPr bwMode="auto">
          <a:xfrm>
            <a:off x="6300206" y="2560774"/>
            <a:ext cx="2520000" cy="1150519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5" name="Abschnittszoom 24">
            <a:hlinkClick r:id="rId13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4"/>
          <a:stretch/>
        </p:blipFill>
        <p:spPr bwMode="auto">
          <a:xfrm>
            <a:off x="6287302" y="3893559"/>
            <a:ext cx="2520000" cy="1150519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7" name="Abschnittszoom 26">
            <a:hlinkClick r:id="rId1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6"/>
          <a:stretch/>
        </p:blipFill>
        <p:spPr bwMode="auto">
          <a:xfrm>
            <a:off x="9154251" y="1210089"/>
            <a:ext cx="2532072" cy="11520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9" name="Abschnittszoom 28">
            <a:hlinkClick r:id="rId17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2"/>
          <a:stretch/>
        </p:blipFill>
        <p:spPr bwMode="auto">
          <a:xfrm>
            <a:off x="9136143" y="2552677"/>
            <a:ext cx="2520000" cy="1150518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31" name="Abschnittszoom 30">
            <a:hlinkClick r:id="rId18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14"/>
          <a:stretch/>
        </p:blipFill>
        <p:spPr bwMode="auto">
          <a:xfrm>
            <a:off x="9154250" y="3901103"/>
            <a:ext cx="2520000" cy="1150518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33" name="Abschnittszoom 32">
            <a:hlinkClick r:id="rId19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4"/>
          <a:stretch/>
        </p:blipFill>
        <p:spPr bwMode="auto">
          <a:xfrm>
            <a:off x="541892" y="1223022"/>
            <a:ext cx="2520000" cy="1158616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35" name="Abschnittszoom 34">
            <a:hlinkClick r:id="rId20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6"/>
          <a:stretch/>
        </p:blipFill>
        <p:spPr bwMode="auto">
          <a:xfrm>
            <a:off x="529821" y="2575134"/>
            <a:ext cx="2507929" cy="1158616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37" name="Abschnittszoom 36">
            <a:hlinkClick r:id="rId21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8"/>
          <a:stretch/>
        </p:blipFill>
        <p:spPr bwMode="auto">
          <a:xfrm>
            <a:off x="541892" y="3896762"/>
            <a:ext cx="2507929" cy="11592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11" name="Abschnittszoom 10">
            <a:hlinkClick r:id="rId22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3"/>
          <a:stretch/>
        </p:blipFill>
        <p:spPr bwMode="auto">
          <a:xfrm>
            <a:off x="513084" y="5204944"/>
            <a:ext cx="2548808" cy="11592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13" name="Abschnittszoom 12">
            <a:hlinkClick r:id="rId24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3"/>
          <a:stretch/>
        </p:blipFill>
        <p:spPr bwMode="auto">
          <a:xfrm>
            <a:off x="3387160" y="5175010"/>
            <a:ext cx="2504634" cy="11592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0" name="Abschnittszoom 19">
            <a:hlinkClick r:id="rId25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3"/>
          <a:stretch/>
        </p:blipFill>
        <p:spPr bwMode="auto">
          <a:xfrm>
            <a:off x="9154250" y="5175010"/>
            <a:ext cx="2532073" cy="11592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  <p:pic>
        <p:nvPicPr>
          <p:cNvPr id="24" name="Abschnittszoom 23">
            <a:hlinkClick r:id="rId26" action="ppaction://hlinksldjump"/>
          </p:cNvPr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23"/>
          <a:stretch/>
        </p:blipFill>
        <p:spPr bwMode="auto">
          <a:xfrm>
            <a:off x="6300205" y="5175010"/>
            <a:ext cx="2504634" cy="1159200"/>
          </a:xfrm>
          <a:prstGeom prst="rect">
            <a:avLst/>
          </a:prstGeom>
          <a:ln w="3175">
            <a:solidFill>
              <a:prstClr val="ltGray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713071" y="2278013"/>
            <a:ext cx="4600074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Schwarz - Rot - Gold </a:t>
            </a:r>
            <a:endParaRPr/>
          </a:p>
        </p:txBody>
      </p:sp>
      <p:pic>
        <p:nvPicPr>
          <p:cNvPr id="5" name="Grafik 4" descr="Ein Bild, das Flagge, Himmel, Wolke, draußen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77439" y="1400476"/>
            <a:ext cx="6085572" cy="405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400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Richtig oder Falsch</a:t>
            </a:r>
            <a:r>
              <a:rPr lang="de-DE" sz="5400" b="1">
                <a:solidFill>
                  <a:schemeClr val="bg1"/>
                </a:solidFill>
              </a:rPr>
              <a:t>?</a:t>
            </a:r>
            <a:endParaRPr/>
          </a:p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Das fränkische Wappen wird auch der „Fränkische Rechen“ genannt.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-1452613" y="2974207"/>
            <a:ext cx="10515600" cy="34433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Richtig.</a:t>
            </a:r>
            <a:endParaRPr/>
          </a:p>
        </p:txBody>
      </p:sp>
      <p:pic>
        <p:nvPicPr>
          <p:cNvPr id="5" name="Grafik 4" descr="Ein Bild, das Flagge, Karminrot, draußen, Auto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92555" y="365125"/>
            <a:ext cx="3984794" cy="5977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600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136808"/>
            <a:ext cx="10515600" cy="355889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Welche Tiere halten das große Wappen Bayerns?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513680" y="2124649"/>
            <a:ext cx="3175535" cy="330863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Zwei Löwen.</a:t>
            </a:r>
            <a:endParaRPr/>
          </a:p>
        </p:txBody>
      </p:sp>
      <p:pic>
        <p:nvPicPr>
          <p:cNvPr id="5" name="Grafik 4" descr="Ein Bild, das Clipart, Wappen, Grafiken, Darstellung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91441" y="1568917"/>
            <a:ext cx="5989105" cy="3864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800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136808"/>
            <a:ext cx="10515600" cy="355889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Wie viele goldene Sterne hat die Europaflagge?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513680" y="2124649"/>
            <a:ext cx="3175535" cy="330863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Zwölf Sterne.</a:t>
            </a:r>
            <a:endParaRPr/>
          </a:p>
        </p:txBody>
      </p:sp>
      <p:pic>
        <p:nvPicPr>
          <p:cNvPr id="4" name="Grafik 3" descr="Ein Bild, das Gebäude, Fenster, draußen, Flagge enthält.&#10;&#10;Automatisch generierte Beschreibung"/>
          <p:cNvPicPr>
            <a:picLocks noChangeAspect="1"/>
          </p:cNvPicPr>
          <p:nvPr/>
        </p:nvPicPr>
        <p:blipFill>
          <a:blip r:embed="rId3"/>
          <a:srcRect l="18998" r="27668"/>
          <a:stretch/>
        </p:blipFill>
        <p:spPr bwMode="auto">
          <a:xfrm>
            <a:off x="6439197" y="276597"/>
            <a:ext cx="4764608" cy="5955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261937"/>
            <a:ext cx="10515600" cy="391502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Wie heißt die Hauptstadt Deutschlands?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76262" y="2910923"/>
            <a:ext cx="441452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000" b="1">
                <a:solidFill>
                  <a:schemeClr val="bg1"/>
                </a:solidFill>
              </a:rPr>
              <a:t>Berlin.</a:t>
            </a:r>
            <a:endParaRPr/>
          </a:p>
        </p:txBody>
      </p:sp>
      <p:pic>
        <p:nvPicPr>
          <p:cNvPr id="5" name="Grafik 4" descr="Ein Bild, das Gebäude, Nacht, Himmel, draußen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87111" y="857718"/>
            <a:ext cx="7399421" cy="4932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400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In welcher Stadt befindet sich der Bayerische Landtag?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733575"/>
            <a:ext cx="10515600" cy="34433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In München.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600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ctr">
              <a:buNone/>
              <a:defRPr/>
            </a:pPr>
            <a:r>
              <a:rPr lang="de-DE" sz="5400" b="1" i="0">
                <a:solidFill>
                  <a:schemeClr val="bg1"/>
                </a:solidFill>
              </a:rPr>
              <a:t>In welchem bayerischen Regierungsbezirk liegt der Mittelpunkt der Europäischen Union: Unterfranken, Schwaben oder Niederbayern?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733575"/>
            <a:ext cx="10515600" cy="344338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6600" b="1">
                <a:solidFill>
                  <a:schemeClr val="bg1"/>
                </a:solidFill>
              </a:rPr>
              <a:t>In der Gemeinde Veitshöchheim in Unterfranken (seit 2020).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800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71651" y="1591802"/>
            <a:ext cx="5374640" cy="459842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In welcher Stadt steht das berühmte Brandenburger Tor?</a:t>
            </a:r>
            <a:endParaRPr/>
          </a:p>
        </p:txBody>
      </p:sp>
      <p:pic>
        <p:nvPicPr>
          <p:cNvPr id="5" name="Grafik 4" descr="Ein Bild, das Himmel, Wolke, Gebäude, draußen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909806" y="1690688"/>
            <a:ext cx="5807509" cy="3267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252312"/>
            <a:ext cx="10515600" cy="3472264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In welcher französischen Stadt befindet sich der Sitz des Europaparlamentes?</a:t>
            </a:r>
            <a:endParaRPr lang="de-DE" sz="5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11762" y="1923447"/>
            <a:ext cx="5157638" cy="3308635"/>
          </a:xfrm>
        </p:spPr>
        <p:txBody>
          <a:bodyPr/>
          <a:lstStyle/>
          <a:p>
            <a:pPr marL="0" indent="0" algn="ctr">
              <a:buNone/>
              <a:defRPr/>
            </a:pPr>
            <a:endParaRPr lang="de-DE" sz="5400" b="1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In Straßburg.</a:t>
            </a:r>
            <a:endParaRPr/>
          </a:p>
        </p:txBody>
      </p:sp>
      <p:pic>
        <p:nvPicPr>
          <p:cNvPr id="7" name="Grafik 6" descr="Ein Bild, das Himmel, draußen, Stadt, Architektur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00926" y="701893"/>
            <a:ext cx="6976109" cy="523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838200" y="618326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 sz="2400">
                <a:latin typeface="Arial"/>
                <a:cs typeface="Arial"/>
              </a:rPr>
              <a:t>Bildquellen</a:t>
            </a:r>
            <a:endParaRPr/>
          </a:p>
        </p:txBody>
      </p:sp>
      <p:sp>
        <p:nvSpPr>
          <p:cNvPr id="4" name="Textfeld 3"/>
          <p:cNvSpPr txBox="1"/>
          <p:nvPr/>
        </p:nvSpPr>
        <p:spPr bwMode="auto">
          <a:xfrm>
            <a:off x="838200" y="1046097"/>
            <a:ext cx="102194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2 	Bayernflagge, Archiv Landtag Bayern; Deutschlandflagge public domain,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5 	Brandenburg Gate, Femi Oyekoya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9 	Walhala, Mahamad B.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12	Neuschwanstein, Massimiliano Morosinotto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14/15	R. Pirkner via Wikimedia Commons, public domain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	</a:t>
            </a:r>
            <a:r>
              <a:rPr lang="de-DE" sz="1400" u="sng">
                <a:latin typeface="Arial"/>
                <a:cs typeface="Arial"/>
                <a:hlinkClick r:id="rId3" tooltip="https://upload.wikimedia.org/wikipedia/commons/b/b9/Bavaria_2.jpg"/>
              </a:rPr>
              <a:t>https://upload.wikimedia.org/wikipedia/commons/b/b9/Bavaria_2.jpg</a:t>
            </a:r>
            <a:r>
              <a:rPr lang="de-DE" sz="1400">
                <a:latin typeface="Arial"/>
                <a:cs typeface="Arial"/>
              </a:rPr>
              <a:t>, 23.11.2024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27 	Janschejbal via Wikimedia Commons, public domain		</a:t>
            </a:r>
            <a:r>
              <a:rPr lang="de-DE" sz="1400" u="sng">
                <a:latin typeface="Arial"/>
                <a:cs typeface="Arial"/>
                <a:hlinkClick r:id="rId4" tooltip="https://upload.wikimedia.org/wikipedia/commons/5/5e/2-EUR-Muenze-de-freiheit.png"/>
              </a:rPr>
              <a:t>https://upload.wikimedia.org/wikipedia/commons/5/5e/2-EUR-Muenze-de-freiheit.png</a:t>
            </a:r>
            <a:r>
              <a:rPr lang="de-DE" sz="1400">
                <a:latin typeface="Arial"/>
                <a:cs typeface="Arial"/>
              </a:rPr>
              <a:t> 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30	Christian Wiediger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33	Markus Spiske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36	Großes Wappen Bayern, public domain,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39	Antoine Schibler via unsplash, 23.11.2024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42	Stephan Widua via unsplash, 30.10.2024</a:t>
            </a:r>
            <a:endParaRPr/>
          </a:p>
          <a:p>
            <a:pPr>
              <a:defRPr/>
            </a:pPr>
            <a:r>
              <a:rPr lang="de-DE" sz="1400">
                <a:latin typeface="Arial"/>
                <a:cs typeface="Arial"/>
              </a:rPr>
              <a:t>Folie 51	Lukas S. via unsplash, 23.11.2024</a:t>
            </a:r>
            <a:endParaRPr/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  <a:p>
            <a:pPr>
              <a:defRPr/>
            </a:pPr>
            <a:endParaRPr lang="de-DE" sz="140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92424" y="2371113"/>
            <a:ext cx="4593336" cy="13223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1280160" y="3949469"/>
            <a:ext cx="950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>
                <a:latin typeface="Arial"/>
                <a:cs typeface="Arial"/>
              </a:rPr>
              <a:t>Dieses Material wurde im Arbeitskreis Politische Bildung erstellt.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2506661"/>
            <a:ext cx="10515600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8800" b="1">
                <a:solidFill>
                  <a:schemeClr val="bg1"/>
                </a:solidFill>
              </a:rPr>
              <a:t>In Berlin.</a:t>
            </a:r>
            <a:endParaRPr lang="de-DE" sz="5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0" y="1135780"/>
            <a:ext cx="12192000" cy="3724977"/>
          </a:xfrm>
        </p:spPr>
        <p:txBody>
          <a:bodyPr/>
          <a:lstStyle/>
          <a:p>
            <a:pPr algn="ctr">
              <a:defRPr/>
            </a:pPr>
            <a:r>
              <a:rPr lang="de-DE" sz="28700">
                <a:solidFill>
                  <a:schemeClr val="bg1"/>
                </a:solidFill>
              </a:rPr>
              <a:t>400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838200" y="1129790"/>
            <a:ext cx="10515600" cy="459842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Richtig oder Falsch? </a:t>
            </a:r>
            <a:endParaRPr/>
          </a:p>
          <a:p>
            <a:pPr marL="0" indent="0" algn="ctr">
              <a:buNone/>
              <a:defRPr/>
            </a:pPr>
            <a:r>
              <a:rPr lang="de-DE" sz="5400" b="1">
                <a:solidFill>
                  <a:schemeClr val="bg1"/>
                </a:solidFill>
              </a:rPr>
              <a:t>In der 1830 bis 1842 erbauten Walhalla in Donaustauf wird den größten Fußballern des FC Bayern München gedacht.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56937" y="882350"/>
            <a:ext cx="5514474" cy="435133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de-DE" sz="4400" b="1">
                <a:solidFill>
                  <a:schemeClr val="bg1"/>
                </a:solidFill>
              </a:rPr>
              <a:t>Falsch, es wird dort den bedeutendsten Persönlichkeiten „teutscher Zunge“ mit insgesamt 132 Büsten und 65 Gedenktafeln gedacht.</a:t>
            </a:r>
            <a:endParaRPr/>
          </a:p>
        </p:txBody>
      </p:sp>
      <p:pic>
        <p:nvPicPr>
          <p:cNvPr id="6" name="Grafik 5" descr="Ein Bild, das draußen, Himmel, Antike römische Architektur, Säule enthält.&#10;&#10;Automatisch generierte Beschreibung"/>
          <p:cNvPicPr>
            <a:picLocks noChangeAspect="1"/>
          </p:cNvPicPr>
          <p:nvPr/>
        </p:nvPicPr>
        <p:blipFill>
          <a:blip r:embed="rId3"/>
          <a:srcRect l="26390"/>
          <a:stretch/>
        </p:blipFill>
        <p:spPr bwMode="auto">
          <a:xfrm>
            <a:off x="6161339" y="709095"/>
            <a:ext cx="5772567" cy="5228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w="http://schemas.openxmlformats.org/wordprocessingml/2006/main" xmlns:m="http://schemas.openxmlformats.org/officeDocument/2006/math" xmlns="">
      <p:transition spd="slow" advClick="1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Breitbild</PresentationFormat>
  <Paragraphs>132</Paragraphs>
  <Slides>53</Slides>
  <Notes>53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</vt:lpstr>
      <vt:lpstr>PowerPoint-Präsentation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200</vt:lpstr>
      <vt:lpstr>PowerPoint-Präsentation</vt:lpstr>
      <vt:lpstr>PowerPoint-Präsentation</vt:lpstr>
      <vt:lpstr>400</vt:lpstr>
      <vt:lpstr>PowerPoint-Präsentation</vt:lpstr>
      <vt:lpstr>PowerPoint-Präsentation</vt:lpstr>
      <vt:lpstr>600</vt:lpstr>
      <vt:lpstr>PowerPoint-Präsentation</vt:lpstr>
      <vt:lpstr>PowerPoint-Präsentation</vt:lpstr>
      <vt:lpstr>800</vt:lpstr>
      <vt:lpstr>PowerPoint-Präsentation</vt:lpstr>
      <vt:lpstr>PowerPoint-Präsentation</vt:lpstr>
      <vt:lpstr>Bildquellen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Weber, Alexandra</dc:creator>
  <cp:lastModifiedBy>Weber, Alexandra</cp:lastModifiedBy>
  <cp:revision>13</cp:revision>
  <dcterms:created xsi:type="dcterms:W3CDTF">2024-06-12T15:52:19Z</dcterms:created>
  <dcterms:modified xsi:type="dcterms:W3CDTF">2025-03-05T13:01:05Z</dcterms:modified>
</cp:coreProperties>
</file>